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7">
  <p:sldMasterIdLst>
    <p:sldMasterId id="2147483648" r:id="rId1"/>
    <p:sldMasterId id="2147483649" r:id="rId2"/>
  </p:sldMasterIdLst>
  <p:notesMasterIdLst>
    <p:notesMasterId r:id="rId30"/>
  </p:notesMasterIdLst>
  <p:sldIdLst>
    <p:sldId id="256" r:id="rId3"/>
    <p:sldId id="257" r:id="rId4"/>
    <p:sldId id="273" r:id="rId5"/>
    <p:sldId id="258" r:id="rId6"/>
    <p:sldId id="259" r:id="rId7"/>
    <p:sldId id="275" r:id="rId8"/>
    <p:sldId id="276" r:id="rId9"/>
    <p:sldId id="277" r:id="rId10"/>
    <p:sldId id="278" r:id="rId11"/>
    <p:sldId id="279" r:id="rId12"/>
    <p:sldId id="293" r:id="rId13"/>
    <p:sldId id="291" r:id="rId14"/>
    <p:sldId id="280" r:id="rId15"/>
    <p:sldId id="282" r:id="rId16"/>
    <p:sldId id="286" r:id="rId17"/>
    <p:sldId id="285" r:id="rId18"/>
    <p:sldId id="283" r:id="rId19"/>
    <p:sldId id="284" r:id="rId20"/>
    <p:sldId id="287" r:id="rId21"/>
    <p:sldId id="288" r:id="rId22"/>
    <p:sldId id="289" r:id="rId23"/>
    <p:sldId id="290" r:id="rId24"/>
    <p:sldId id="296" r:id="rId25"/>
    <p:sldId id="270" r:id="rId26"/>
    <p:sldId id="271" r:id="rId27"/>
    <p:sldId id="294" r:id="rId28"/>
    <p:sldId id="272" r:id="rId29"/>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9EDF4"/>
    <a:srgbClr val="1F497D"/>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77755" autoAdjust="0"/>
  </p:normalViewPr>
  <p:slideViewPr>
    <p:cSldViewPr>
      <p:cViewPr varScale="1">
        <p:scale>
          <a:sx n="68" d="100"/>
          <a:sy n="68" d="100"/>
        </p:scale>
        <p:origin x="1788" y="6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p:cNvSpPr>
            <a:spLocks noGrp="1" noRot="1" noChangeAspect="1" noChangeArrowheads="1"/>
          </p:cNvSpPr>
          <p:nvPr>
            <p:ph type="sldImg"/>
          </p:nvPr>
        </p:nvSpPr>
        <p:spPr bwMode="auto">
          <a:xfrm>
            <a:off x="0" y="695325"/>
            <a:ext cx="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smtClean="0"/>
          </a:p>
        </p:txBody>
      </p:sp>
    </p:spTree>
    <p:extLst>
      <p:ext uri="{BB962C8B-B14F-4D97-AF65-F5344CB8AC3E}">
        <p14:creationId xmlns:p14="http://schemas.microsoft.com/office/powerpoint/2010/main" val="232902803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smtClean="0"/>
              <a:t>:20</a:t>
            </a:r>
            <a:endParaRPr lang="en-US" altLang="en-US" dirty="0"/>
          </a:p>
        </p:txBody>
      </p:sp>
    </p:spTree>
    <p:extLst>
      <p:ext uri="{BB962C8B-B14F-4D97-AF65-F5344CB8AC3E}">
        <p14:creationId xmlns:p14="http://schemas.microsoft.com/office/powerpoint/2010/main" val="368749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1:20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Smoothness = </a:t>
            </a:r>
            <a:r>
              <a:rPr lang="en-GB" dirty="0" err="1" smtClean="0"/>
              <a:t>seamlines</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Cross calibration methods produce sensor-to-sensor calibrations based on linear models and consequently require atmospheric and BRDF correction to produce surface reflectance.  i.e. sensor</a:t>
            </a:r>
            <a:r>
              <a:rPr lang="en-GB" baseline="0" dirty="0" smtClean="0"/>
              <a:t> calibration is infrequent but </a:t>
            </a:r>
            <a:r>
              <a:rPr lang="en-GB" baseline="0" dirty="0" err="1" smtClean="0"/>
              <a:t>brdf</a:t>
            </a:r>
            <a:r>
              <a:rPr lang="en-GB" baseline="0" dirty="0" smtClean="0"/>
              <a:t> </a:t>
            </a:r>
            <a:r>
              <a:rPr lang="en-GB" baseline="0" dirty="0" err="1" smtClean="0"/>
              <a:t>atcor</a:t>
            </a:r>
            <a:r>
              <a:rPr lang="en-GB" baseline="0" dirty="0" smtClean="0"/>
              <a:t> is per image.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aseline="0" dirty="0" smtClean="0"/>
              <a:t>Cross calibration has potential but…</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Image-to-image instead of a sensor-to-sensor correction.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Based on this we developed</a:t>
            </a:r>
            <a:r>
              <a:rPr lang="en-GB" baseline="0" dirty="0" smtClean="0"/>
              <a:t> our own method</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31583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1:50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14:m>
                  <m:oMath xmlns:m="http://schemas.openxmlformats.org/officeDocument/2006/math">
                    <m:r>
                      <a:rPr lang="en-GB" i="1">
                        <a:latin typeface="Cambria Math" panose="02040503050406030204" pitchFamily="18" charset="0"/>
                      </a:rPr>
                      <m:t>𝑀</m:t>
                    </m:r>
                    <m:r>
                      <a:rPr lang="en-GB" i="1">
                        <a:latin typeface="Cambria Math" panose="02040503050406030204" pitchFamily="18" charset="0"/>
                      </a:rPr>
                      <m:t>=</m:t>
                    </m:r>
                    <m:sSub>
                      <m:sSubPr>
                        <m:ctrlPr>
                          <a:rPr lang="en-ZA" i="1">
                            <a:latin typeface="Cambria Math" panose="02040503050406030204" pitchFamily="18" charset="0"/>
                          </a:rPr>
                        </m:ctrlPr>
                      </m:sSubPr>
                      <m:e>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𝑔</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oMath>
                </a14:m>
                <a:r>
                  <a:rPr lang="en-GB" dirty="0" smtClean="0"/>
                  <a:t> and </a:t>
                </a:r>
                <a14:m>
                  <m:oMath xmlns:m="http://schemas.openxmlformats.org/officeDocument/2006/math">
                    <m:r>
                      <a:rPr lang="en-GB" i="1">
                        <a:latin typeface="Cambria Math" panose="02040503050406030204" pitchFamily="18" charset="0"/>
                      </a:rPr>
                      <m:t>𝐶</m:t>
                    </m:r>
                    <m:r>
                      <a:rPr lang="en-GB" i="1">
                        <a:latin typeface="Cambria Math" panose="02040503050406030204" pitchFamily="18" charset="0"/>
                      </a:rPr>
                      <m:t>=</m:t>
                    </m:r>
                    <m:sSub>
                      <m:sSubPr>
                        <m:ctrlPr>
                          <a:rPr lang="en-ZA" i="1">
                            <a:latin typeface="Cambria Math" panose="02040503050406030204" pitchFamily="18" charset="0"/>
                          </a:rPr>
                        </m:ctrlPr>
                      </m:sSubPr>
                      <m:e>
                        <m:sSub>
                          <m:sSubPr>
                            <m:ctrlPr>
                              <a:rPr lang="en-ZA" i="1">
                                <a:latin typeface="Cambria Math" panose="02040503050406030204" pitchFamily="18" charset="0"/>
                              </a:rPr>
                            </m:ctrlPr>
                          </m:sSubPr>
                          <m:e>
                            <m:r>
                              <a:rPr lang="en-GB" i="1">
                                <a:latin typeface="Cambria Math" panose="02040503050406030204" pitchFamily="18" charset="0"/>
                              </a:rPr>
                              <m:t>𝑐</m:t>
                            </m:r>
                          </m:e>
                          <m:sub>
                            <m:r>
                              <a:rPr lang="en-GB" i="1">
                                <a:latin typeface="Cambria Math" panose="02040503050406030204" pitchFamily="18" charset="0"/>
                              </a:rPr>
                              <m:t>1</m:t>
                            </m:r>
                          </m:sub>
                        </m:sSub>
                        <m:r>
                          <a:rPr lang="en-GB" i="1">
                            <a:latin typeface="Cambria Math" panose="02040503050406030204" pitchFamily="18" charset="0"/>
                          </a:rPr>
                          <m:t>+</m:t>
                        </m:r>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𝜌</m:t>
                        </m:r>
                      </m:e>
                      <m:sub>
                        <m:r>
                          <a:rPr lang="en-GB" i="1">
                            <a:latin typeface="Cambria Math" panose="02040503050406030204" pitchFamily="18" charset="0"/>
                          </a:rPr>
                          <m:t>𝑎</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r>
                      <a:rPr lang="en-ZA" b="0" i="1" smtClean="0">
                        <a:latin typeface="Cambria Math" panose="02040503050406030204" pitchFamily="18" charset="0"/>
                      </a:rPr>
                      <m:t> </m:t>
                    </m:r>
                  </m:oMath>
                </a14:m>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M and C are not single</a:t>
                </a:r>
                <a:r>
                  <a:rPr lang="en-US" baseline="0" dirty="0" smtClean="0"/>
                  <a:t> </a:t>
                </a:r>
                <a:r>
                  <a:rPr lang="en-US" baseline="0" dirty="0" err="1" smtClean="0"/>
                  <a:t>vals</a:t>
                </a:r>
                <a:r>
                  <a:rPr lang="en-US" baseline="0" dirty="0" smtClean="0"/>
                  <a:t> per image but surfaces / </a:t>
                </a:r>
                <a:r>
                  <a:rPr lang="en-US" baseline="0" dirty="0" err="1" smtClean="0"/>
                  <a:t>rasters</a:t>
                </a:r>
                <a:endParaRPr lang="en-US"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r>
                  <a:rPr lang="en-GB" i="0">
                    <a:latin typeface="Cambria Math" panose="02040503050406030204" pitchFamily="18" charset="0"/>
                  </a:rPr>
                  <a:t>𝑀=</a:t>
                </a:r>
                <a:r>
                  <a:rPr lang="en-ZA" i="0">
                    <a:latin typeface="Cambria Math" panose="02040503050406030204" pitchFamily="18" charset="0"/>
                  </a:rPr>
                  <a:t>〖</a:t>
                </a:r>
                <a:r>
                  <a:rPr lang="en-GB" i="0">
                    <a:latin typeface="Cambria Math" panose="02040503050406030204" pitchFamily="18" charset="0"/>
                  </a:rPr>
                  <a:t>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𝑔</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GB" dirty="0" smtClean="0"/>
                  <a:t> and </a:t>
                </a:r>
                <a:r>
                  <a:rPr lang="en-GB" i="0">
                    <a:latin typeface="Cambria Math" panose="02040503050406030204" pitchFamily="18" charset="0"/>
                  </a:rPr>
                  <a:t>𝐶=</a:t>
                </a:r>
                <a:r>
                  <a:rPr lang="en-ZA" i="0">
                    <a:latin typeface="Cambria Math" panose="02040503050406030204" pitchFamily="18" charset="0"/>
                  </a:rPr>
                  <a:t>〖</a:t>
                </a:r>
                <a:r>
                  <a:rPr lang="en-GB" i="0">
                    <a:latin typeface="Cambria Math" panose="02040503050406030204" pitchFamily="18" charset="0"/>
                  </a:rPr>
                  <a:t>𝑐</a:t>
                </a:r>
                <a:r>
                  <a:rPr lang="en-ZA" i="0">
                    <a:latin typeface="Cambria Math" panose="02040503050406030204" pitchFamily="18" charset="0"/>
                  </a:rPr>
                  <a:t>_</a:t>
                </a:r>
                <a:r>
                  <a:rPr lang="en-GB" i="0">
                    <a:latin typeface="Cambria Math" panose="02040503050406030204" pitchFamily="18" charset="0"/>
                  </a:rPr>
                  <a:t>1+1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𝜌</a:t>
                </a:r>
                <a:r>
                  <a:rPr lang="en-ZA" i="0">
                    <a:latin typeface="Cambria Math" panose="02040503050406030204" pitchFamily="18" charset="0"/>
                  </a:rPr>
                  <a:t>_</a:t>
                </a:r>
                <a:r>
                  <a:rPr lang="en-GB" i="0">
                    <a:latin typeface="Cambria Math" panose="02040503050406030204" pitchFamily="18" charset="0"/>
                  </a:rPr>
                  <a:t>𝑎</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ZA" b="0" i="0" smtClean="0">
                    <a:latin typeface="Cambria Math" panose="02040503050406030204" pitchFamily="18" charset="0"/>
                  </a:rPr>
                  <a:t> </a:t>
                </a:r>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2623268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1:40</a:t>
                </a: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Least squares estimates of </a:t>
                </a:r>
                <a14:m>
                  <m:oMath xmlns:m="http://schemas.openxmlformats.org/officeDocument/2006/math">
                    <m:r>
                      <a:rPr lang="en-GB" i="1">
                        <a:latin typeface="Cambria Math" panose="02040503050406030204" pitchFamily="18" charset="0"/>
                      </a:rPr>
                      <m:t>𝑀</m:t>
                    </m:r>
                  </m:oMath>
                </a14:m>
                <a:r>
                  <a:rPr lang="en-GB" dirty="0"/>
                  <a:t> and </a:t>
                </a:r>
                <a14:m>
                  <m:oMath xmlns:m="http://schemas.openxmlformats.org/officeDocument/2006/math">
                    <m:r>
                      <a:rPr lang="en-GB" i="1">
                        <a:latin typeface="Cambria Math" panose="02040503050406030204" pitchFamily="18" charset="0"/>
                      </a:rPr>
                      <m:t>𝐶</m:t>
                    </m:r>
                  </m:oMath>
                </a14:m>
                <a:r>
                  <a:rPr lang="en-GB" dirty="0"/>
                  <a:t> are found for each pixel of the reference image inside a sliding window, as described by Equation </a:t>
                </a: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smtClean="0"/>
                  <a:t>Aspects of resampling,</a:t>
                </a:r>
                <a:r>
                  <a:rPr lang="en-US" baseline="0" dirty="0" smtClean="0"/>
                  <a:t> cropping images </a:t>
                </a:r>
                <a:r>
                  <a:rPr lang="en-US" baseline="0" dirty="0" err="1" smtClean="0"/>
                  <a:t>etc</a:t>
                </a:r>
                <a:r>
                  <a:rPr lang="en-US" baseline="0" dirty="0" smtClean="0"/>
                  <a:t> I’m leaving out</a:t>
                </a:r>
                <a:endParaRPr lang="en-GB" dirty="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altLang="en-US" dirty="0" smtClean="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Least squares estimates of </a:t>
                </a:r>
                <a:r>
                  <a:rPr lang="en-GB" i="0">
                    <a:latin typeface="Cambria Math" panose="02040503050406030204" pitchFamily="18" charset="0"/>
                  </a:rPr>
                  <a:t>𝑀</a:t>
                </a:r>
                <a:r>
                  <a:rPr lang="en-GB" dirty="0"/>
                  <a:t> and </a:t>
                </a:r>
                <a:r>
                  <a:rPr lang="en-GB" i="0">
                    <a:latin typeface="Cambria Math" panose="02040503050406030204" pitchFamily="18" charset="0"/>
                  </a:rPr>
                  <a:t>𝐶</a:t>
                </a:r>
                <a:r>
                  <a:rPr lang="en-GB" dirty="0"/>
                  <a:t> are found for each pixel of the reference image inside a sliding window, as described by Equation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altLang="en-US" dirty="0" smtClean="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397537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NGI 4 band, NIR</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This image has a 500m resolution and contains nadir BRDF-adjusted reflectance (NBAR) data composited from the best values over a 16 day period.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32987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:30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Visual </a:t>
            </a:r>
            <a:r>
              <a:rPr lang="en-ZA" altLang="en-US" baseline="0" dirty="0" err="1" smtClean="0">
                <a:latin typeface="Calibri" panose="020F0502020204030204" pitchFamily="34" charset="0"/>
                <a:ea typeface="Microsoft YaHei" panose="020B0503020204020204" pitchFamily="34" charset="-122"/>
              </a:rPr>
              <a:t>ind</a:t>
            </a:r>
            <a:r>
              <a:rPr lang="en-ZA" altLang="en-US" baseline="0" dirty="0" smtClean="0">
                <a:latin typeface="Calibri" panose="020F0502020204030204" pitchFamily="34" charset="0"/>
                <a:ea typeface="Microsoft YaHei" panose="020B0503020204020204" pitchFamily="34" charset="-122"/>
              </a:rPr>
              <a:t> of </a:t>
            </a:r>
            <a:r>
              <a:rPr lang="en-ZA" altLang="en-US" baseline="0" dirty="0" err="1" smtClean="0">
                <a:latin typeface="Calibri" panose="020F0502020204030204" pitchFamily="34" charset="0"/>
                <a:ea typeface="Microsoft YaHei" panose="020B0503020204020204" pitchFamily="34" charset="-122"/>
              </a:rPr>
              <a:t>eff</a:t>
            </a: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err="1" smtClean="0">
                <a:latin typeface="Calibri" panose="020F0502020204030204" pitchFamily="34" charset="0"/>
                <a:ea typeface="Microsoft YaHei" panose="020B0503020204020204" pitchFamily="34" charset="-122"/>
              </a:rPr>
              <a:t>Seamlines</a:t>
            </a:r>
            <a:r>
              <a:rPr lang="en-ZA" altLang="en-US" baseline="0" dirty="0" smtClean="0">
                <a:latin typeface="Calibri" panose="020F0502020204030204" pitchFamily="34" charset="0"/>
                <a:ea typeface="Microsoft YaHei" panose="020B0503020204020204" pitchFamily="34" charset="-122"/>
              </a:rPr>
              <a:t> &amp; gradients due to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atmospheric effects</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8856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:15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err="1" smtClean="0">
                <a:latin typeface="Calibri" panose="020F0502020204030204" pitchFamily="34" charset="0"/>
                <a:ea typeface="Microsoft YaHei" panose="020B0503020204020204" pitchFamily="34" charset="-122"/>
              </a:rPr>
              <a:t>Seamlines</a:t>
            </a:r>
            <a:r>
              <a:rPr lang="en-ZA" altLang="en-US" baseline="0" dirty="0" smtClean="0">
                <a:latin typeface="Calibri" panose="020F0502020204030204" pitchFamily="34" charset="0"/>
                <a:ea typeface="Microsoft YaHei" panose="020B0503020204020204" pitchFamily="34" charset="-122"/>
              </a:rPr>
              <a:t> removed / matches </a:t>
            </a:r>
            <a:r>
              <a:rPr lang="en-ZA" altLang="en-US" baseline="0" dirty="0" err="1" smtClean="0">
                <a:latin typeface="Calibri" panose="020F0502020204030204" pitchFamily="34" charset="0"/>
                <a:ea typeface="Microsoft YaHei" panose="020B0503020204020204" pitchFamily="34" charset="-122"/>
              </a:rPr>
              <a:t>bg</a:t>
            </a:r>
            <a:r>
              <a:rPr lang="en-ZA" altLang="en-US" baseline="0" dirty="0" smtClean="0">
                <a:latin typeface="Calibri" panose="020F0502020204030204" pitchFamily="34" charset="0"/>
                <a:ea typeface="Microsoft YaHei" panose="020B0503020204020204" pitchFamily="34" charset="-122"/>
              </a:rPr>
              <a:t> </a:t>
            </a:r>
            <a:r>
              <a:rPr lang="en-ZA" altLang="en-US" baseline="0" dirty="0" err="1" smtClean="0">
                <a:latin typeface="Calibri" panose="020F0502020204030204" pitchFamily="34" charset="0"/>
                <a:ea typeface="Microsoft YaHei" panose="020B0503020204020204" pitchFamily="34" charset="-122"/>
              </a:rPr>
              <a:t>modis</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23916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:45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Comparison</a:t>
            </a:r>
            <a:r>
              <a:rPr lang="en-ZA" altLang="en-US" baseline="0" dirty="0" smtClean="0">
                <a:latin typeface="Calibri" panose="020F0502020204030204" pitchFamily="34" charset="0"/>
                <a:ea typeface="Microsoft YaHei" panose="020B0503020204020204" pitchFamily="34" charset="-122"/>
              </a:rPr>
              <a:t> to ref at ref resolution</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Resampling </a:t>
            </a:r>
            <a:r>
              <a:rPr lang="en-ZA" altLang="en-US" baseline="0" dirty="0" err="1" smtClean="0">
                <a:latin typeface="Calibri" panose="020F0502020204030204" pitchFamily="34" charset="0"/>
                <a:ea typeface="Microsoft YaHei" panose="020B0503020204020204" pitchFamily="34" charset="-122"/>
              </a:rPr>
              <a:t>alg</a:t>
            </a:r>
            <a:r>
              <a:rPr lang="en-ZA" altLang="en-US" baseline="0" dirty="0" smtClean="0">
                <a:latin typeface="Calibri" panose="020F0502020204030204" pitchFamily="34" charset="0"/>
                <a:ea typeface="Microsoft YaHei" panose="020B0503020204020204" pitchFamily="34" charset="-122"/>
              </a:rPr>
              <a:t> used is cubic spline which has constraints of smoothness which is desirable in that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 </a:t>
            </a:r>
            <a:r>
              <a:rPr lang="en-ZA" altLang="en-US" baseline="0" dirty="0" err="1" smtClean="0">
                <a:latin typeface="Calibri" panose="020F0502020204030204" pitchFamily="34" charset="0"/>
                <a:ea typeface="Microsoft YaHei" panose="020B0503020204020204" pitchFamily="34" charset="-122"/>
              </a:rPr>
              <a:t>atmopsheric</a:t>
            </a:r>
            <a:r>
              <a:rPr lang="en-ZA" altLang="en-US" baseline="0" dirty="0" smtClean="0">
                <a:latin typeface="Calibri" panose="020F0502020204030204" pitchFamily="34" charset="0"/>
                <a:ea typeface="Microsoft YaHei" panose="020B0503020204020204" pitchFamily="34" charset="-122"/>
              </a:rPr>
              <a:t> effects vary slowly smoothly.  But this means we don’t expect exact match as this would be </a:t>
            </a:r>
            <a:r>
              <a:rPr lang="en-ZA" altLang="en-US" baseline="0" dirty="0" err="1" smtClean="0">
                <a:latin typeface="Calibri" panose="020F0502020204030204" pitchFamily="34" charset="0"/>
                <a:ea typeface="Microsoft YaHei" panose="020B0503020204020204" pitchFamily="34" charset="-122"/>
              </a:rPr>
              <a:t>overfitting</a:t>
            </a:r>
            <a:r>
              <a:rPr lang="en-ZA" altLang="en-US" baseline="0" dirty="0" smtClean="0">
                <a:latin typeface="Calibri" panose="020F0502020204030204" pitchFamily="34" charset="0"/>
                <a:ea typeface="Microsoft YaHei" panose="020B0503020204020204" pitchFamily="34" charset="-122"/>
              </a:rPr>
              <a:t> to noise in ref but we nevertheless expect a decent match</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This comparison serves as a rough check on the principal of the method and of the </a:t>
            </a:r>
            <a:r>
              <a:rPr lang="en-ZA" altLang="en-US" baseline="0" dirty="0" err="1" smtClean="0">
                <a:latin typeface="Calibri" panose="020F0502020204030204" pitchFamily="34" charset="0"/>
                <a:ea typeface="Microsoft YaHei" panose="020B0503020204020204" pitchFamily="34" charset="-122"/>
              </a:rPr>
              <a:t>assumuption</a:t>
            </a:r>
            <a:r>
              <a:rPr lang="en-ZA" altLang="en-US" baseline="0" dirty="0" smtClean="0">
                <a:latin typeface="Calibri" panose="020F0502020204030204" pitchFamily="34" charset="0"/>
                <a:ea typeface="Microsoft YaHei" panose="020B0503020204020204" pitchFamily="34" charset="-122"/>
              </a:rPr>
              <a:t> that there some consistent </a:t>
            </a:r>
            <a:r>
              <a:rPr lang="en-ZA" altLang="en-US" baseline="0" dirty="0" err="1" smtClean="0">
                <a:latin typeface="Calibri" panose="020F0502020204030204" pitchFamily="34" charset="0"/>
                <a:ea typeface="Microsoft YaHei" panose="020B0503020204020204" pitchFamily="34" charset="-122"/>
              </a:rPr>
              <a:t>rel</a:t>
            </a:r>
            <a:r>
              <a:rPr lang="en-ZA" altLang="en-US" baseline="0" dirty="0" smtClean="0">
                <a:latin typeface="Calibri" panose="020F0502020204030204" pitchFamily="34" charset="0"/>
                <a:ea typeface="Microsoft YaHei" panose="020B0503020204020204" pitchFamily="34" charset="-122"/>
              </a:rPr>
              <a:t> inside the sliding window that we are modelling (i.e. perhaps that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and at effects are adequately </a:t>
            </a:r>
            <a:r>
              <a:rPr lang="en-ZA" altLang="en-US" baseline="0" dirty="0" err="1" smtClean="0">
                <a:latin typeface="Calibri" panose="020F0502020204030204" pitchFamily="34" charset="0"/>
                <a:ea typeface="Microsoft YaHei" panose="020B0503020204020204" pitchFamily="34" charset="-122"/>
              </a:rPr>
              <a:t>repr</a:t>
            </a:r>
            <a:r>
              <a:rPr lang="en-ZA" altLang="en-US" baseline="0" dirty="0" smtClean="0">
                <a:latin typeface="Calibri" panose="020F0502020204030204" pitchFamily="34" charset="0"/>
                <a:ea typeface="Microsoft YaHei" panose="020B0503020204020204" pitchFamily="34" charset="-122"/>
              </a:rPr>
              <a:t> by </a:t>
            </a:r>
            <a:r>
              <a:rPr lang="en-ZA" altLang="en-US" baseline="0" dirty="0" err="1" smtClean="0">
                <a:latin typeface="Calibri" panose="020F0502020204030204" pitchFamily="34" charset="0"/>
                <a:ea typeface="Microsoft YaHei" panose="020B0503020204020204" pitchFamily="34" charset="-122"/>
              </a:rPr>
              <a:t>modis</a:t>
            </a:r>
            <a:r>
              <a:rPr lang="en-ZA" altLang="en-US" baseline="0" dirty="0" smtClean="0">
                <a:latin typeface="Calibri" panose="020F0502020204030204" pitchFamily="34" charset="0"/>
                <a:ea typeface="Microsoft YaHei" panose="020B0503020204020204" pitchFamily="34" charset="-122"/>
              </a:rPr>
              <a:t> spatial res)</a:t>
            </a:r>
          </a:p>
          <a:p>
            <a:pPr marL="171450" indent="-171450" eaLnBrk="1" hangingPunct="1">
              <a:spcBef>
                <a:spcPts val="450"/>
              </a:spcBef>
              <a:buFontTx/>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We can make some sense</a:t>
            </a:r>
            <a:r>
              <a:rPr lang="en-ZA" altLang="en-US" baseline="0" dirty="0" smtClean="0">
                <a:latin typeface="Calibri" panose="020F0502020204030204" pitchFamily="34" charset="0"/>
                <a:ea typeface="Microsoft YaHei" panose="020B0503020204020204" pitchFamily="34" charset="-122"/>
              </a:rPr>
              <a:t> of differences as rough check on the validity of principal</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42237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Reasonable match</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Differences arise due to shadows, small high </a:t>
            </a:r>
            <a:r>
              <a:rPr lang="en-ZA" altLang="en-US" dirty="0" err="1" smtClean="0">
                <a:latin typeface="Calibri" panose="020F0502020204030204" pitchFamily="34" charset="0"/>
                <a:ea typeface="Microsoft YaHei" panose="020B0503020204020204" pitchFamily="34" charset="-122"/>
              </a:rPr>
              <a:t>refl</a:t>
            </a:r>
            <a:r>
              <a:rPr lang="en-ZA" altLang="en-US" dirty="0" smtClean="0">
                <a:latin typeface="Calibri" panose="020F0502020204030204" pitchFamily="34" charset="0"/>
                <a:ea typeface="Microsoft YaHei" panose="020B0503020204020204" pitchFamily="34" charset="-122"/>
              </a:rPr>
              <a:t> areas</a:t>
            </a:r>
            <a:r>
              <a:rPr lang="en-ZA" altLang="en-US" baseline="0" dirty="0" smtClean="0">
                <a:latin typeface="Calibri" panose="020F0502020204030204" pitchFamily="34" charset="0"/>
                <a:ea typeface="Microsoft YaHei" panose="020B0503020204020204" pitchFamily="34" charset="-122"/>
              </a:rPr>
              <a:t> which are areas where the slowly varying </a:t>
            </a:r>
            <a:r>
              <a:rPr lang="en-ZA" altLang="en-US" baseline="0" dirty="0" err="1" smtClean="0">
                <a:latin typeface="Calibri" panose="020F0502020204030204" pitchFamily="34" charset="0"/>
                <a:ea typeface="Microsoft YaHei" panose="020B0503020204020204" pitchFamily="34" charset="-122"/>
              </a:rPr>
              <a:t>brdf</a:t>
            </a:r>
            <a:r>
              <a:rPr lang="en-ZA" altLang="en-US" baseline="0" dirty="0" smtClean="0">
                <a:latin typeface="Calibri" panose="020F0502020204030204" pitchFamily="34" charset="0"/>
                <a:ea typeface="Microsoft YaHei" panose="020B0503020204020204" pitchFamily="34" charset="-122"/>
              </a:rPr>
              <a:t> assumption does not hold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9852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Errors occur where shadows in NGI images (viewing angle)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Also occur bright sandy spots where BRDF assumption</a:t>
            </a:r>
            <a:r>
              <a:rPr lang="en-ZA" altLang="en-US" baseline="0" dirty="0" smtClean="0">
                <a:latin typeface="Calibri" panose="020F0502020204030204" pitchFamily="34" charset="0"/>
                <a:ea typeface="Microsoft YaHei" panose="020B0503020204020204" pitchFamily="34" charset="-122"/>
              </a:rPr>
              <a:t> doesn’t hold.</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43712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:45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One</a:t>
            </a:r>
            <a:r>
              <a:rPr lang="en-ZA" altLang="en-US" baseline="0" dirty="0" smtClean="0">
                <a:latin typeface="Calibri" panose="020F0502020204030204" pitchFamily="34" charset="0"/>
                <a:ea typeface="Microsoft YaHei" panose="020B0503020204020204" pitchFamily="34" charset="-122"/>
              </a:rPr>
              <a:t> shouldn’t be surprised if things fit well to your ref so we wanted to compare to a independent ref and one closer to res of NGI.</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SPOT as independent</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03818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:25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Common </a:t>
            </a:r>
            <a:r>
              <a:rPr lang="en-ZA" altLang="en-US" dirty="0">
                <a:latin typeface="Calibri" panose="020F0502020204030204" pitchFamily="34" charset="0"/>
                <a:ea typeface="Microsoft YaHei" panose="020B0503020204020204" pitchFamily="34" charset="-122"/>
              </a:rPr>
              <a:t>name </a:t>
            </a:r>
            <a:r>
              <a:rPr lang="en-ZA" altLang="en-US" dirty="0" err="1">
                <a:latin typeface="Calibri" panose="020F0502020204030204" pitchFamily="34" charset="0"/>
                <a:ea typeface="Microsoft YaHei" panose="020B0503020204020204" pitchFamily="34" charset="-122"/>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325723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:40</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Comparison,</a:t>
            </a:r>
            <a:r>
              <a:rPr lang="en-ZA" altLang="en-US" baseline="0" dirty="0" smtClean="0">
                <a:ea typeface="Microsoft YaHei" panose="020B0503020204020204" pitchFamily="34" charset="-122"/>
              </a:rPr>
              <a:t> colour-infrared NGI mosaic to concurrent SPOT surface refl.  Very similar.  Considering simplicity of method is very good result, better than other </a:t>
            </a:r>
            <a:r>
              <a:rPr lang="en-ZA" altLang="en-US" baseline="0" dirty="0" err="1" smtClean="0">
                <a:ea typeface="Microsoft YaHei" panose="020B0503020204020204" pitchFamily="34" charset="-122"/>
              </a:rPr>
              <a:t>est</a:t>
            </a:r>
            <a:r>
              <a:rPr lang="en-ZA" altLang="en-US" baseline="0" dirty="0" smtClean="0">
                <a:ea typeface="Microsoft YaHei" panose="020B0503020204020204" pitchFamily="34" charset="-122"/>
              </a:rPr>
              <a:t> methods.</a:t>
            </a: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baseline="0"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baseline="0" dirty="0" smtClean="0">
                <a:ea typeface="Microsoft YaHei" panose="020B0503020204020204" pitchFamily="34" charset="-122"/>
              </a:rPr>
              <a:t>While SPOT is known to have its own calibration challenges, the similarity of these is strong indication that something is working well.</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Quantitative </a:t>
            </a:r>
            <a:r>
              <a:rPr lang="en-ZA" altLang="en-US" dirty="0" err="1" smtClean="0">
                <a:ea typeface="Microsoft YaHei" panose="020B0503020204020204" pitchFamily="34" charset="-122"/>
              </a:rPr>
              <a:t>rs</a:t>
            </a:r>
            <a:r>
              <a:rPr lang="en-ZA" altLang="en-US" dirty="0" smtClean="0">
                <a:ea typeface="Microsoft YaHei" panose="020B0503020204020204" pitchFamily="34" charset="-122"/>
              </a:rPr>
              <a:t> on </a:t>
            </a:r>
            <a:r>
              <a:rPr lang="en-ZA" altLang="en-US" dirty="0" err="1" smtClean="0">
                <a:ea typeface="Microsoft YaHei" panose="020B0503020204020204" pitchFamily="34" charset="-122"/>
              </a:rPr>
              <a:t>eerial</a:t>
            </a:r>
            <a:r>
              <a:rPr lang="en-ZA" altLang="en-US" dirty="0" smtClean="0">
                <a:ea typeface="Microsoft YaHei" panose="020B0503020204020204" pitchFamily="34" charset="-122"/>
              </a:rPr>
              <a:t> imagery of large scales still fairly uncommon mainly due to calibration issues, methods struggle to generalise over spatial/temporal,</a:t>
            </a:r>
            <a:r>
              <a:rPr lang="en-ZA" altLang="en-US" baseline="0" dirty="0" smtClean="0">
                <a:ea typeface="Microsoft YaHei" panose="020B0503020204020204" pitchFamily="34" charset="-122"/>
              </a:rPr>
              <a:t> recurring theme in </a:t>
            </a:r>
            <a:r>
              <a:rPr lang="en-ZA" altLang="en-US" baseline="0" dirty="0" err="1" smtClean="0">
                <a:ea typeface="Microsoft YaHei" panose="020B0503020204020204" pitchFamily="34" charset="-122"/>
              </a:rPr>
              <a:t>rs</a:t>
            </a:r>
            <a:endParaRPr lang="en-ZA" altLang="en-US" dirty="0" smtClean="0">
              <a:ea typeface="Microsoft YaHei" panose="020B0503020204020204" pitchFamily="34" charset="-122"/>
            </a:endParaRPr>
          </a:p>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Hope this will</a:t>
            </a:r>
            <a:r>
              <a:rPr lang="en-ZA" altLang="en-US" baseline="0" dirty="0" smtClean="0">
                <a:ea typeface="Microsoft YaHei" panose="020B0503020204020204" pitchFamily="34" charset="-122"/>
              </a:rPr>
              <a:t> help </a:t>
            </a:r>
            <a:r>
              <a:rPr lang="en-ZA" altLang="en-US" dirty="0" smtClean="0">
                <a:ea typeface="Microsoft YaHei" panose="020B0503020204020204" pitchFamily="34" charset="-122"/>
              </a:rPr>
              <a:t>open</a:t>
            </a:r>
            <a:r>
              <a:rPr lang="en-ZA" altLang="en-US" baseline="0" dirty="0" smtClean="0">
                <a:ea typeface="Microsoft YaHei" panose="020B0503020204020204" pitchFamily="34" charset="-122"/>
              </a:rPr>
              <a:t> up NGI imagery to other </a:t>
            </a:r>
            <a:r>
              <a:rPr lang="en-ZA" altLang="en-US" baseline="0" dirty="0" err="1" smtClean="0">
                <a:ea typeface="Microsoft YaHei" panose="020B0503020204020204" pitchFamily="34" charset="-122"/>
              </a:rPr>
              <a:t>rs</a:t>
            </a:r>
            <a:r>
              <a:rPr lang="en-ZA" altLang="en-US" baseline="0" dirty="0" smtClean="0">
                <a:ea typeface="Microsoft YaHei" panose="020B0503020204020204" pitchFamily="34" charset="-122"/>
              </a:rPr>
              <a:t>, as it is valuable source of info that has been underutilised</a:t>
            </a:r>
          </a:p>
        </p:txBody>
      </p:sp>
    </p:spTree>
    <p:extLst>
      <p:ext uri="{BB962C8B-B14F-4D97-AF65-F5344CB8AC3E}">
        <p14:creationId xmlns:p14="http://schemas.microsoft.com/office/powerpoint/2010/main" val="33108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Bright</a:t>
            </a:r>
            <a:r>
              <a:rPr lang="en-ZA" altLang="en-US" baseline="0" dirty="0" smtClean="0">
                <a:ea typeface="Microsoft YaHei" panose="020B0503020204020204" pitchFamily="34" charset="-122"/>
              </a:rPr>
              <a:t> spot is hot spot, </a:t>
            </a:r>
            <a:r>
              <a:rPr lang="en-ZA" altLang="en-US" baseline="0" dirty="0" err="1" smtClean="0">
                <a:ea typeface="Microsoft YaHei" panose="020B0503020204020204" pitchFamily="34" charset="-122"/>
              </a:rPr>
              <a:t>refl</a:t>
            </a:r>
            <a:r>
              <a:rPr lang="en-ZA" altLang="en-US" baseline="0" dirty="0" smtClean="0">
                <a:ea typeface="Microsoft YaHei" panose="020B0503020204020204" pitchFamily="34" charset="-122"/>
              </a:rPr>
              <a:t> of sun that happens in certain terrains.  Not real and </a:t>
            </a:r>
            <a:r>
              <a:rPr lang="en-ZA" altLang="en-US" baseline="0" dirty="0" err="1" smtClean="0">
                <a:ea typeface="Microsoft YaHei" panose="020B0503020204020204" pitchFamily="34" charset="-122"/>
              </a:rPr>
              <a:t>eg</a:t>
            </a:r>
            <a:r>
              <a:rPr lang="en-ZA" altLang="en-US" baseline="0" dirty="0" smtClean="0">
                <a:ea typeface="Microsoft YaHei" panose="020B0503020204020204" pitchFamily="34" charset="-122"/>
              </a:rPr>
              <a:t> of BRDF.</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33812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ZA" altLang="en-US" dirty="0" smtClean="0">
                <a:ea typeface="Microsoft YaHei" panose="020B0503020204020204" pitchFamily="34" charset="-122"/>
              </a:rPr>
              <a:t>:45</a:t>
            </a:r>
            <a:endParaRPr lang="en-ZA" altLang="en-US" dirty="0">
              <a:ea typeface="Microsoft YaHei" panose="020B0503020204020204" pitchFamily="34" charset="-122"/>
            </a:endParaRPr>
          </a:p>
        </p:txBody>
      </p:sp>
    </p:spTree>
    <p:extLst>
      <p:ext uri="{BB962C8B-B14F-4D97-AF65-F5344CB8AC3E}">
        <p14:creationId xmlns:p14="http://schemas.microsoft.com/office/powerpoint/2010/main" val="2599350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mc:AlternateContent xmlns:mc="http://schemas.openxmlformats.org/markup-compatibility/2006" xmlns:a14="http://schemas.microsoft.com/office/drawing/2010/main">
        <mc:Choice Requires="a14">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a:solidFill>
                      <a:srgbClr val="FFFFFF"/>
                    </a:solidFill>
                  </a14:hiddenFill>
                </a:ext>
                <a:ext uri="{91240B29-F687-4F45-9708-019B960494DF}">
                  <a14:hiddenLine w="9525">
                    <a:solidFill>
                      <a:srgbClr val="808080"/>
                    </a:solidFill>
                    <a:round/>
                    <a:headEnd/>
                    <a:tailEnd/>
                  </a14:hiddenLine>
                </a:ext>
                <a:ext uri="{AF507438-7753-43E0-B8FC-AC1667EBCBE1}">
                  <a14:hiddenEffects>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1:50</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14:m>
                  <m:oMath xmlns:m="http://schemas.openxmlformats.org/officeDocument/2006/math">
                    <m:r>
                      <a:rPr lang="en-GB" i="1">
                        <a:latin typeface="Cambria Math" panose="02040503050406030204" pitchFamily="18" charset="0"/>
                      </a:rPr>
                      <m:t>𝑀</m:t>
                    </m:r>
                    <m:r>
                      <a:rPr lang="en-GB" i="1">
                        <a:latin typeface="Cambria Math" panose="02040503050406030204" pitchFamily="18" charset="0"/>
                      </a:rPr>
                      <m:t>=</m:t>
                    </m:r>
                    <m:sSub>
                      <m:sSubPr>
                        <m:ctrlPr>
                          <a:rPr lang="en-ZA" i="1">
                            <a:latin typeface="Cambria Math" panose="02040503050406030204" pitchFamily="18" charset="0"/>
                          </a:rPr>
                        </m:ctrlPr>
                      </m:sSubPr>
                      <m:e>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m:t>
                        </m:r>
                      </m:sub>
                    </m:sSub>
                    <m:sSub>
                      <m:sSubPr>
                        <m:ctrlPr>
                          <a:rPr lang="en-ZA" i="1">
                            <a:latin typeface="Cambria Math" panose="02040503050406030204" pitchFamily="18" charset="0"/>
                          </a:rPr>
                        </m:ctrlPr>
                      </m:sSubPr>
                      <m:e>
                        <m:r>
                          <a:rPr lang="en-GB" i="1">
                            <a:latin typeface="Cambria Math" panose="02040503050406030204" pitchFamily="18" charset="0"/>
                          </a:rPr>
                          <m:t>𝜏</m:t>
                        </m:r>
                      </m:e>
                      <m:sub>
                        <m:r>
                          <a:rPr lang="en-GB" i="1">
                            <a:latin typeface="Cambria Math" panose="02040503050406030204" pitchFamily="18" charset="0"/>
                          </a:rPr>
                          <m:t>𝑔</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oMath>
                </a14:m>
                <a:r>
                  <a:rPr lang="en-GB" dirty="0" smtClean="0"/>
                  <a:t> and </a:t>
                </a:r>
                <a14:m>
                  <m:oMath xmlns:m="http://schemas.openxmlformats.org/officeDocument/2006/math">
                    <m:r>
                      <a:rPr lang="en-GB" i="1">
                        <a:latin typeface="Cambria Math" panose="02040503050406030204" pitchFamily="18" charset="0"/>
                      </a:rPr>
                      <m:t>𝐶</m:t>
                    </m:r>
                    <m:r>
                      <a:rPr lang="en-GB" i="1">
                        <a:latin typeface="Cambria Math" panose="02040503050406030204" pitchFamily="18" charset="0"/>
                      </a:rPr>
                      <m:t>=</m:t>
                    </m:r>
                    <m:sSub>
                      <m:sSubPr>
                        <m:ctrlPr>
                          <a:rPr lang="en-ZA" i="1">
                            <a:latin typeface="Cambria Math" panose="02040503050406030204" pitchFamily="18" charset="0"/>
                          </a:rPr>
                        </m:ctrlPr>
                      </m:sSubPr>
                      <m:e>
                        <m:sSub>
                          <m:sSubPr>
                            <m:ctrlPr>
                              <a:rPr lang="en-ZA" i="1">
                                <a:latin typeface="Cambria Math" panose="02040503050406030204" pitchFamily="18" charset="0"/>
                              </a:rPr>
                            </m:ctrlPr>
                          </m:sSubPr>
                          <m:e>
                            <m:r>
                              <a:rPr lang="en-GB" i="1">
                                <a:latin typeface="Cambria Math" panose="02040503050406030204" pitchFamily="18" charset="0"/>
                              </a:rPr>
                              <m:t>𝑐</m:t>
                            </m:r>
                          </m:e>
                          <m:sub>
                            <m:r>
                              <a:rPr lang="en-GB" i="1">
                                <a:latin typeface="Cambria Math" panose="02040503050406030204" pitchFamily="18" charset="0"/>
                              </a:rPr>
                              <m:t>1</m:t>
                            </m:r>
                          </m:sub>
                        </m:sSub>
                        <m:r>
                          <a:rPr lang="en-GB" i="1">
                            <a:latin typeface="Cambria Math" panose="02040503050406030204" pitchFamily="18" charset="0"/>
                          </a:rPr>
                          <m:t>+</m:t>
                        </m:r>
                        <m:f>
                          <m:fPr>
                            <m:ctrlPr>
                              <a:rPr lang="en-ZA"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𝜋</m:t>
                            </m:r>
                          </m:den>
                        </m:f>
                        <m:r>
                          <a:rPr lang="en-GB" i="1">
                            <a:latin typeface="Cambria Math" panose="02040503050406030204" pitchFamily="18" charset="0"/>
                          </a:rPr>
                          <m:t>𝑐</m:t>
                        </m:r>
                      </m:e>
                      <m:sub>
                        <m:r>
                          <a:rPr lang="en-GB" i="1">
                            <a:latin typeface="Cambria Math" panose="02040503050406030204" pitchFamily="18" charset="0"/>
                          </a:rPr>
                          <m:t>0</m:t>
                        </m:r>
                      </m:sub>
                    </m:sSub>
                    <m:sSub>
                      <m:sSubPr>
                        <m:ctrlPr>
                          <a:rPr lang="en-ZA" i="1">
                            <a:latin typeface="Cambria Math" panose="02040503050406030204" pitchFamily="18" charset="0"/>
                          </a:rPr>
                        </m:ctrlPr>
                      </m:sSubPr>
                      <m:e>
                        <m:r>
                          <a:rPr lang="en-GB" i="1">
                            <a:latin typeface="Cambria Math" panose="02040503050406030204" pitchFamily="18" charset="0"/>
                          </a:rPr>
                          <m:t>𝜌</m:t>
                        </m:r>
                      </m:e>
                      <m:sub>
                        <m:r>
                          <a:rPr lang="en-GB" i="1">
                            <a:latin typeface="Cambria Math" panose="02040503050406030204" pitchFamily="18" charset="0"/>
                          </a:rPr>
                          <m:t>𝑎</m:t>
                        </m:r>
                      </m:sub>
                    </m:sSub>
                    <m:sSub>
                      <m:sSubPr>
                        <m:ctrlPr>
                          <a:rPr lang="en-ZA"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𝑠</m:t>
                        </m:r>
                      </m:sub>
                    </m:sSub>
                    <m:r>
                      <a:rPr lang="en-GB" i="1">
                        <a:latin typeface="Cambria Math" panose="02040503050406030204" pitchFamily="18" charset="0"/>
                      </a:rPr>
                      <m:t>𝑐𝑜𝑠</m:t>
                    </m:r>
                    <m:r>
                      <a:rPr lang="en-GB" i="1">
                        <a:latin typeface="Cambria Math" panose="02040503050406030204" pitchFamily="18" charset="0"/>
                      </a:rPr>
                      <m:t>𝜃</m:t>
                    </m:r>
                    <m:r>
                      <a:rPr lang="en-ZA" b="0" i="1" smtClean="0">
                        <a:latin typeface="Cambria Math" panose="02040503050406030204" pitchFamily="18" charset="0"/>
                      </a:rPr>
                      <m:t> </m:t>
                    </m:r>
                  </m:oMath>
                </a14:m>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M and C are not single</a:t>
                </a:r>
                <a:r>
                  <a:rPr lang="en-US" baseline="0" dirty="0" smtClean="0"/>
                  <a:t> </a:t>
                </a:r>
                <a:r>
                  <a:rPr lang="en-US" baseline="0" dirty="0" err="1" smtClean="0"/>
                  <a:t>vals</a:t>
                </a:r>
                <a:r>
                  <a:rPr lang="en-US" baseline="0" dirty="0" smtClean="0"/>
                  <a:t> per image but surfaces / </a:t>
                </a:r>
                <a:r>
                  <a:rPr lang="en-US" baseline="0" dirty="0" err="1" smtClean="0"/>
                  <a:t>rasters</a:t>
                </a:r>
                <a:endParaRPr lang="en-US"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Choice>
        <mc:Fallback xmlns="">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 and C are parameters of linear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Where </a:t>
                </a:r>
                <a:r>
                  <a:rPr lang="en-GB" i="0">
                    <a:latin typeface="Cambria Math" panose="02040503050406030204" pitchFamily="18" charset="0"/>
                  </a:rPr>
                  <a:t>𝑀=</a:t>
                </a:r>
                <a:r>
                  <a:rPr lang="en-ZA" i="0">
                    <a:latin typeface="Cambria Math" panose="02040503050406030204" pitchFamily="18" charset="0"/>
                  </a:rPr>
                  <a:t>〖</a:t>
                </a:r>
                <a:r>
                  <a:rPr lang="en-GB" i="0">
                    <a:latin typeface="Cambria Math" panose="02040503050406030204" pitchFamily="18" charset="0"/>
                  </a:rPr>
                  <a:t>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a:t>
                </a:r>
                <a:r>
                  <a:rPr lang="en-ZA" i="0">
                    <a:latin typeface="Cambria Math" panose="02040503050406030204" pitchFamily="18" charset="0"/>
                  </a:rPr>
                  <a:t> </a:t>
                </a:r>
                <a:r>
                  <a:rPr lang="en-GB" i="0">
                    <a:latin typeface="Cambria Math" panose="02040503050406030204" pitchFamily="18" charset="0"/>
                  </a:rPr>
                  <a:t>𝜏</a:t>
                </a:r>
                <a:r>
                  <a:rPr lang="en-ZA" i="0">
                    <a:latin typeface="Cambria Math" panose="02040503050406030204" pitchFamily="18" charset="0"/>
                  </a:rPr>
                  <a:t>_</a:t>
                </a:r>
                <a:r>
                  <a:rPr lang="en-GB" i="0">
                    <a:latin typeface="Cambria Math" panose="02040503050406030204" pitchFamily="18" charset="0"/>
                  </a:rPr>
                  <a:t>𝑔</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GB" dirty="0" smtClean="0"/>
                  <a:t> and </a:t>
                </a:r>
                <a:r>
                  <a:rPr lang="en-GB" i="0">
                    <a:latin typeface="Cambria Math" panose="02040503050406030204" pitchFamily="18" charset="0"/>
                  </a:rPr>
                  <a:t>𝐶=</a:t>
                </a:r>
                <a:r>
                  <a:rPr lang="en-ZA" i="0">
                    <a:latin typeface="Cambria Math" panose="02040503050406030204" pitchFamily="18" charset="0"/>
                  </a:rPr>
                  <a:t>〖</a:t>
                </a:r>
                <a:r>
                  <a:rPr lang="en-GB" i="0">
                    <a:latin typeface="Cambria Math" panose="02040503050406030204" pitchFamily="18" charset="0"/>
                  </a:rPr>
                  <a:t>𝑐</a:t>
                </a:r>
                <a:r>
                  <a:rPr lang="en-ZA" i="0">
                    <a:latin typeface="Cambria Math" panose="02040503050406030204" pitchFamily="18" charset="0"/>
                  </a:rPr>
                  <a:t>_</a:t>
                </a:r>
                <a:r>
                  <a:rPr lang="en-GB" i="0">
                    <a:latin typeface="Cambria Math" panose="02040503050406030204" pitchFamily="18" charset="0"/>
                  </a:rPr>
                  <a:t>1+1</a:t>
                </a:r>
                <a:r>
                  <a:rPr lang="en-ZA" i="0">
                    <a:latin typeface="Cambria Math" panose="02040503050406030204" pitchFamily="18" charset="0"/>
                  </a:rPr>
                  <a:t>/</a:t>
                </a:r>
                <a:r>
                  <a:rPr lang="en-GB" i="0">
                    <a:latin typeface="Cambria Math" panose="02040503050406030204" pitchFamily="18" charset="0"/>
                  </a:rPr>
                  <a:t>𝜋 𝑐</a:t>
                </a:r>
                <a:r>
                  <a:rPr lang="en-ZA" i="0">
                    <a:latin typeface="Cambria Math" panose="02040503050406030204" pitchFamily="18" charset="0"/>
                  </a:rPr>
                  <a:t>〗_</a:t>
                </a:r>
                <a:r>
                  <a:rPr lang="en-GB" i="0">
                    <a:latin typeface="Cambria Math" panose="02040503050406030204" pitchFamily="18" charset="0"/>
                  </a:rPr>
                  <a:t>0</a:t>
                </a:r>
                <a:r>
                  <a:rPr lang="en-ZA" i="0">
                    <a:latin typeface="Cambria Math" panose="02040503050406030204" pitchFamily="18" charset="0"/>
                  </a:rPr>
                  <a:t> </a:t>
                </a:r>
                <a:r>
                  <a:rPr lang="en-GB" i="0">
                    <a:latin typeface="Cambria Math" panose="02040503050406030204" pitchFamily="18" charset="0"/>
                  </a:rPr>
                  <a:t>𝜌</a:t>
                </a:r>
                <a:r>
                  <a:rPr lang="en-ZA" i="0">
                    <a:latin typeface="Cambria Math" panose="02040503050406030204" pitchFamily="18" charset="0"/>
                  </a:rPr>
                  <a:t>_</a:t>
                </a:r>
                <a:r>
                  <a:rPr lang="en-GB" i="0">
                    <a:latin typeface="Cambria Math" panose="02040503050406030204" pitchFamily="18" charset="0"/>
                  </a:rPr>
                  <a:t>𝑎</a:t>
                </a:r>
                <a:r>
                  <a:rPr lang="en-ZA" i="0">
                    <a:latin typeface="Cambria Math" panose="02040503050406030204" pitchFamily="18" charset="0"/>
                  </a:rPr>
                  <a:t> </a:t>
                </a:r>
                <a:r>
                  <a:rPr lang="en-GB" i="0">
                    <a:latin typeface="Cambria Math" panose="02040503050406030204" pitchFamily="18" charset="0"/>
                  </a:rPr>
                  <a:t>𝐸</a:t>
                </a:r>
                <a:r>
                  <a:rPr lang="en-ZA" i="0">
                    <a:latin typeface="Cambria Math" panose="02040503050406030204" pitchFamily="18" charset="0"/>
                  </a:rPr>
                  <a:t>_</a:t>
                </a:r>
                <a:r>
                  <a:rPr lang="en-GB" i="0">
                    <a:latin typeface="Cambria Math" panose="02040503050406030204" pitchFamily="18" charset="0"/>
                  </a:rPr>
                  <a:t>𝑠 𝑐𝑜𝑠𝜃</a:t>
                </a:r>
                <a:r>
                  <a:rPr lang="en-ZA" b="0" i="0" smtClean="0">
                    <a:latin typeface="Cambria Math" panose="02040503050406030204" pitchFamily="18" charset="0"/>
                  </a:rPr>
                  <a:t> </a:t>
                </a:r>
                <a:r>
                  <a:rPr lang="en-GB" dirty="0" smtClean="0"/>
                  <a:t>are </a:t>
                </a:r>
                <a:r>
                  <a:rPr lang="en-GB" dirty="0"/>
                  <a:t>functions of the </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Use of a spatially varying linear relation to model radiative transfer is also advocated in Collings et al. (2011) and </a:t>
                </a:r>
                <a:r>
                  <a:rPr lang="en-GB" dirty="0" err="1" smtClean="0"/>
                  <a:t>Gehrke</a:t>
                </a:r>
                <a:r>
                  <a:rPr lang="en-GB" dirty="0" smtClean="0"/>
                  <a:t> (2010).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reference surface reflectance image should have been captured at a similar time to the </a:t>
                </a:r>
                <a:r>
                  <a:rPr lang="en-GB" dirty="0" err="1" smtClean="0"/>
                  <a:t>uncalibrated</a:t>
                </a:r>
                <a:r>
                  <a:rPr lang="en-GB" dirty="0" smtClean="0"/>
                  <a:t> image or set of images to avoid </a:t>
                </a:r>
                <a:r>
                  <a:rPr lang="en-GB" dirty="0" err="1" smtClean="0"/>
                  <a:t>phenological</a:t>
                </a:r>
                <a:r>
                  <a:rPr lang="en-GB" dirty="0" smtClean="0"/>
                  <a:t> differences between the reference and </a:t>
                </a:r>
                <a:r>
                  <a:rPr lang="en-GB" dirty="0" err="1" smtClean="0"/>
                  <a:t>uncalibrated</a:t>
                </a:r>
                <a:r>
                  <a:rPr lang="en-GB" dirty="0" smtClean="0"/>
                  <a:t> images. </a:t>
                </a:r>
                <a:endParaRPr lang="en-GB" baseline="0"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Calibrated surface reflectance products, such as those produced from MODIS and MISR data, typically have resolutions of the order of 500m while aerial images usually have resolutions of 2m or higher.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ea typeface="Microsoft YaHei" panose="020B0503020204020204" pitchFamily="34" charset="-122"/>
                  </a:rPr>
                  <a:t>Assumed and that the reference resolution is sufficient to capture gradual variations in atmospheric conditions and BRDF.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ZA" altLang="en-US" dirty="0" smtClean="0">
                    <a:ea typeface="Microsoft YaHei" panose="020B0503020204020204" pitchFamily="34" charset="-122"/>
                  </a:rPr>
                  <a:t>This assumption is supported by the results of the case study which is discussed later in the paper.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baseline="0"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mc:Fallback>
      </mc:AlternateContent>
    </p:spTree>
    <p:extLst>
      <p:ext uri="{BB962C8B-B14F-4D97-AF65-F5344CB8AC3E}">
        <p14:creationId xmlns:p14="http://schemas.microsoft.com/office/powerpoint/2010/main" val="3896456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:20</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3822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4134053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Mostly new calib references</a:t>
            </a:r>
          </a:p>
        </p:txBody>
      </p:sp>
    </p:spTree>
    <p:extLst>
      <p:ext uri="{BB962C8B-B14F-4D97-AF65-F5344CB8AC3E}">
        <p14:creationId xmlns:p14="http://schemas.microsoft.com/office/powerpoint/2010/main" val="62799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511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1:05</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Separate canopy cover and </a:t>
            </a:r>
            <a:r>
              <a:rPr lang="en-ZA" altLang="en-US" dirty="0" err="1" smtClean="0">
                <a:latin typeface="Calibri" panose="020F0502020204030204" pitchFamily="34" charset="0"/>
                <a:ea typeface="Microsoft YaHei" panose="020B0503020204020204" pitchFamily="34" charset="-122"/>
              </a:rPr>
              <a:t>cs</a:t>
            </a:r>
            <a:r>
              <a:rPr lang="en-ZA" altLang="en-US" baseline="0" dirty="0" smtClean="0">
                <a:latin typeface="Calibri" panose="020F0502020204030204" pitchFamily="34" charset="0"/>
                <a:ea typeface="Microsoft YaHei" panose="020B0503020204020204" pitchFamily="34" charset="-122"/>
              </a:rPr>
              <a:t> mapping sections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baseline="0" dirty="0" smtClean="0">
                <a:latin typeface="Calibri" panose="020F0502020204030204" pitchFamily="34" charset="0"/>
                <a:ea typeface="Microsoft YaHei" panose="020B0503020204020204" pitchFamily="34" charset="-122"/>
              </a:rPr>
              <a:t>There is existing </a:t>
            </a:r>
            <a:r>
              <a:rPr lang="en-ZA" altLang="en-US" baseline="0" dirty="0" err="1" smtClean="0">
                <a:latin typeface="Calibri" panose="020F0502020204030204" pitchFamily="34" charset="0"/>
                <a:ea typeface="Microsoft YaHei" panose="020B0503020204020204" pitchFamily="34" charset="-122"/>
              </a:rPr>
              <a:t>cs</a:t>
            </a:r>
            <a:r>
              <a:rPr lang="en-ZA" altLang="en-US" baseline="0" dirty="0" smtClean="0">
                <a:latin typeface="Calibri" panose="020F0502020204030204" pitchFamily="34" charset="0"/>
                <a:ea typeface="Microsoft YaHei" panose="020B0503020204020204" pitchFamily="34" charset="-122"/>
              </a:rPr>
              <a:t> ground truth, I need to locate it accurately in imagery</a:t>
            </a:r>
            <a:endParaRPr lang="en-ZA" altLang="en-US" dirty="0" smtClean="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Common </a:t>
            </a:r>
            <a:r>
              <a:rPr lang="en-ZA" altLang="en-US" dirty="0">
                <a:latin typeface="Calibri" panose="020F0502020204030204" pitchFamily="34" charset="0"/>
                <a:ea typeface="Microsoft YaHei" panose="020B0503020204020204" pitchFamily="34" charset="-122"/>
              </a:rPr>
              <a:t>name </a:t>
            </a:r>
            <a:r>
              <a:rPr lang="en-ZA" altLang="en-US" dirty="0" err="1">
                <a:latin typeface="Calibri" panose="020F0502020204030204" pitchFamily="34" charset="0"/>
                <a:ea typeface="Microsoft YaHei" panose="020B0503020204020204" pitchFamily="34" charset="-122"/>
              </a:rPr>
              <a:t>Spekboom</a:t>
            </a:r>
            <a:endParaRPr lang="en-ZA" altLang="en-US" dirty="0">
              <a:latin typeface="Calibri" panose="020F0502020204030204" pitchFamily="34" charset="0"/>
              <a:ea typeface="Microsoft YaHei" panose="020B0503020204020204" pitchFamily="34" charset="-122"/>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73717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The field study was done in collaboration Jan Vlok, He also has provided general advice, Research is of interest to him as he does some work with Spekboom restoration</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a:latin typeface="Calibri" panose="020F0502020204030204" pitchFamily="34" charset="0"/>
                <a:ea typeface="Microsoft YaHei" panose="020B0503020204020204" pitchFamily="34" charset="-122"/>
              </a:rPr>
              <a:t>The main research method is quantitative remote sensing</a:t>
            </a:r>
          </a:p>
        </p:txBody>
      </p:sp>
    </p:spTree>
    <p:extLst>
      <p:ext uri="{BB962C8B-B14F-4D97-AF65-F5344CB8AC3E}">
        <p14:creationId xmlns:p14="http://schemas.microsoft.com/office/powerpoint/2010/main" val="410197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Recently have reduced study area as working with imagery for whole of study area was time consuming – give figures – 1 job of calibrated imagery = 400GB</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Not practical to test methods on such a large volume of data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a:latin typeface="Calibri" panose="020F0502020204030204" pitchFamily="34" charset="0"/>
                <a:ea typeface="Microsoft YaHei" panose="020B0503020204020204" pitchFamily="34" charset="-122"/>
              </a:rPr>
              <a:t>Reduced area still presents challenging calibration/classification problem</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ZA" altLang="en-US" dirty="0" smtClean="0">
                <a:latin typeface="Calibri" panose="020F0502020204030204" pitchFamily="34" charset="0"/>
                <a:ea typeface="Microsoft YaHei" panose="020B0503020204020204" pitchFamily="34" charset="-122"/>
              </a:rPr>
              <a:t>MP’s ground truth: </a:t>
            </a:r>
            <a:r>
              <a:rPr lang="en-GB" sz="1200" kern="1200" dirty="0" smtClean="0">
                <a:solidFill>
                  <a:srgbClr val="000000"/>
                </a:solidFill>
                <a:effectLst/>
                <a:latin typeface="Times New Roman" panose="02020603050405020304" pitchFamily="18" charset="0"/>
                <a:ea typeface="+mn-ea"/>
                <a:cs typeface="+mn-cs"/>
              </a:rPr>
              <a:t>191 5x5m grids covering different habitats and levels of degradation</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6780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1:45</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Radiometric</a:t>
            </a:r>
            <a:r>
              <a:rPr lang="en-GB" baseline="0" dirty="0" smtClean="0"/>
              <a:t> means spectral content or colour.</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Recurring theme in literature around problems, extending methods over space and time which is partially calibration issue.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Effects that result in radiometric</a:t>
            </a:r>
            <a:r>
              <a:rPr lang="en-GB" baseline="0" dirty="0" smtClean="0"/>
              <a:t> variation are </a:t>
            </a:r>
            <a:r>
              <a:rPr lang="en-GB" baseline="0" dirty="0" err="1" smtClean="0"/>
              <a:t>phsyically</a:t>
            </a:r>
            <a:r>
              <a:rPr lang="en-GB" baseline="0" dirty="0" smtClean="0"/>
              <a:t> complex and difficult to simulate and quantify.</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Absolute</a:t>
            </a:r>
            <a:r>
              <a:rPr lang="en-GB" baseline="0" dirty="0" smtClean="0"/>
              <a:t> </a:t>
            </a:r>
            <a:r>
              <a:rPr lang="en-GB" baseline="0" dirty="0" err="1" smtClean="0"/>
              <a:t>meas</a:t>
            </a:r>
            <a:r>
              <a:rPr lang="en-GB" baseline="0" dirty="0" smtClean="0"/>
              <a:t> not strictly necessary, so long as consistent can be relative but absolute useful for combining / comparing data, consistency over time.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Also </a:t>
            </a:r>
            <a:r>
              <a:rPr lang="en-GB" dirty="0" err="1" smtClean="0"/>
              <a:t>req’d</a:t>
            </a:r>
            <a:r>
              <a:rPr lang="en-GB" dirty="0" smtClean="0"/>
              <a:t> for my research,</a:t>
            </a:r>
            <a:r>
              <a:rPr lang="en-GB" baseline="0" dirty="0" smtClean="0"/>
              <a:t> </a:t>
            </a:r>
            <a:r>
              <a:rPr lang="en-GB" baseline="0" dirty="0" err="1" smtClean="0"/>
              <a:t>ngi</a:t>
            </a:r>
            <a:r>
              <a:rPr lang="en-GB" baseline="0" dirty="0" smtClean="0"/>
              <a:t> economical but </a:t>
            </a:r>
            <a:r>
              <a:rPr lang="en-GB" baseline="0" dirty="0" err="1" smtClean="0"/>
              <a:t>uncalibrated</a:t>
            </a:r>
            <a:r>
              <a:rPr lang="en-GB" baseline="0" dirty="0" smtClean="0"/>
              <a:t>.  Allows fusion w</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high spatial resolution of these images enables analyses on a finer spatial scale than most satellite based platforms can provide and consequently opens up the exploitation of information such as texture, object-based features and unmixed pixel spectra that is not available or less effective in lower resolution images </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4873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effectLst/>
                <a:latin typeface="Times New Roman" panose="02020603050405020304" pitchFamily="18" charset="0"/>
                <a:ea typeface="+mn-ea"/>
                <a:cs typeface="+mn-cs"/>
              </a:rPr>
              <a:t>1:21</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effectLst/>
                <a:latin typeface="Times New Roman" panose="02020603050405020304" pitchFamily="18" charset="0"/>
                <a:ea typeface="+mn-ea"/>
                <a:cs typeface="+mn-cs"/>
              </a:rPr>
              <a:t>BRDF and</a:t>
            </a:r>
            <a:r>
              <a:rPr lang="en-US" sz="1200" kern="1200" baseline="0" dirty="0" smtClean="0">
                <a:solidFill>
                  <a:srgbClr val="000000"/>
                </a:solidFill>
                <a:effectLst/>
                <a:latin typeface="Times New Roman" panose="02020603050405020304" pitchFamily="18" charset="0"/>
                <a:ea typeface="+mn-ea"/>
                <a:cs typeface="+mn-cs"/>
              </a:rPr>
              <a:t> atmospheric effects are main causes of radiometric inconsistency</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kern="1200" dirty="0" smtClean="0">
                <a:solidFill>
                  <a:srgbClr val="000000"/>
                </a:solidFill>
                <a:effectLst/>
                <a:latin typeface="Times New Roman" panose="02020603050405020304" pitchFamily="18" charset="0"/>
                <a:ea typeface="+mn-ea"/>
                <a:cs typeface="+mn-cs"/>
              </a:rPr>
              <a:t>The popular technique of kernel-based BRDF correction models different scattering modes of the land cover as parameterised kernels and the BRDF as a linear combination of these kernels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kern="1200" dirty="0" smtClean="0">
                <a:solidFill>
                  <a:srgbClr val="000000"/>
                </a:solidFill>
                <a:effectLst/>
                <a:latin typeface="Times New Roman" panose="02020603050405020304" pitchFamily="18" charset="0"/>
                <a:ea typeface="+mn-ea"/>
                <a:cs typeface="+mn-cs"/>
              </a:rPr>
              <a:t>RTM models complex process</a:t>
            </a:r>
            <a:r>
              <a:rPr lang="en-GB" sz="1200" kern="1200" baseline="0" dirty="0" smtClean="0">
                <a:solidFill>
                  <a:srgbClr val="000000"/>
                </a:solidFill>
                <a:effectLst/>
                <a:latin typeface="Times New Roman" panose="02020603050405020304" pitchFamily="18" charset="0"/>
                <a:ea typeface="+mn-ea"/>
                <a:cs typeface="+mn-cs"/>
              </a:rPr>
              <a:t> of how sunlight is scattered in the atmosphere and off the land surface based on physical principles.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Large view angles of aerial imaging cameras cause the solar and viewing geometries to vary significantly throughout </a:t>
            </a:r>
            <a:r>
              <a:rPr lang="en-GB" sz="800" dirty="0" smtClean="0"/>
              <a:t> </a:t>
            </a:r>
            <a:r>
              <a:rPr lang="en-GB" dirty="0" smtClean="0"/>
              <a:t>the image i.e. BRDF (</a:t>
            </a:r>
            <a:r>
              <a:rPr lang="en-GB" dirty="0" err="1" smtClean="0"/>
              <a:t>Lelong</a:t>
            </a:r>
            <a:r>
              <a:rPr lang="en-GB" dirty="0" smtClean="0"/>
              <a:t> et al. 2008).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Long history</a:t>
            </a:r>
            <a:r>
              <a:rPr lang="en-GB" baseline="0" dirty="0" smtClean="0"/>
              <a:t> of </a:t>
            </a:r>
            <a:r>
              <a:rPr lang="en-GB" baseline="0" dirty="0" err="1" smtClean="0"/>
              <a:t>atcor</a:t>
            </a:r>
            <a:r>
              <a:rPr lang="en-GB" baseline="0" dirty="0" smtClean="0"/>
              <a:t> and </a:t>
            </a:r>
            <a:r>
              <a:rPr lang="en-GB" baseline="0" dirty="0" err="1" smtClean="0"/>
              <a:t>brdf</a:t>
            </a:r>
            <a:r>
              <a:rPr lang="en-GB" baseline="0" dirty="0" smtClean="0"/>
              <a:t> but…. Aerial is challenge</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Multi-day campaigns. are usually carried out over multiple days resulting in significant variation in BRDF and atmospheric conditions</a:t>
            </a:r>
            <a:r>
              <a:rPr lang="en-GB" sz="800" dirty="0" smtClean="0"/>
              <a:t> </a:t>
            </a:r>
            <a:r>
              <a:rPr lang="en-GB" dirty="0" smtClean="0"/>
              <a:t>(Collings et al. 2011; Chandelier &amp; </a:t>
            </a:r>
            <a:r>
              <a:rPr lang="en-GB" dirty="0" err="1" smtClean="0"/>
              <a:t>Martinoty</a:t>
            </a:r>
            <a:r>
              <a:rPr lang="en-GB" dirty="0" smtClean="0"/>
              <a:t> 2009; </a:t>
            </a:r>
            <a:r>
              <a:rPr lang="en-GB" dirty="0" err="1" smtClean="0"/>
              <a:t>Honkavaara</a:t>
            </a:r>
            <a:r>
              <a:rPr lang="en-GB" dirty="0" smtClean="0"/>
              <a:t> et al. 2009). </a:t>
            </a:r>
            <a:endParaRPr lang="en-GB" sz="1200" kern="1200" baseline="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Each land cover has its own unique BRDF (</a:t>
            </a:r>
            <a:r>
              <a:rPr lang="en-GB" dirty="0" err="1" smtClean="0"/>
              <a:t>Honkavaara</a:t>
            </a:r>
            <a:r>
              <a:rPr lang="en-GB" dirty="0" smtClean="0"/>
              <a:t> et al. 2009; </a:t>
            </a:r>
            <a:r>
              <a:rPr lang="en-GB" dirty="0" err="1" smtClean="0"/>
              <a:t>Strahler</a:t>
            </a:r>
            <a:r>
              <a:rPr lang="en-GB" dirty="0" smtClean="0"/>
              <a:t> et al. 1999) and corrections should ideally model each of these covers separately (Collings et al. 2010; </a:t>
            </a:r>
            <a:r>
              <a:rPr lang="en-GB" dirty="0" err="1" smtClean="0"/>
              <a:t>Honkavaara</a:t>
            </a:r>
            <a:r>
              <a:rPr lang="en-GB" dirty="0" smtClean="0"/>
              <a:t> et al. 2009).</a:t>
            </a:r>
            <a:endParaRPr lang="en-GB" sz="1200" kern="1200" dirty="0" smtClean="0">
              <a:solidFill>
                <a:srgbClr val="000000"/>
              </a:solidFill>
              <a:effectLst/>
              <a:latin typeface="Times New Roman" panose="02020603050405020304" pitchFamily="18" charset="0"/>
              <a:ea typeface="+mn-ea"/>
              <a:cs typeface="+mn-cs"/>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68984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Also </a:t>
            </a:r>
            <a:r>
              <a:rPr lang="en-GB" dirty="0" err="1" smtClean="0"/>
              <a:t>req’d</a:t>
            </a:r>
            <a:r>
              <a:rPr lang="en-GB" dirty="0" smtClean="0"/>
              <a:t> for my research,</a:t>
            </a:r>
            <a:r>
              <a:rPr lang="en-GB" baseline="0" dirty="0" smtClean="0"/>
              <a:t> </a:t>
            </a:r>
            <a:r>
              <a:rPr lang="en-GB" baseline="0" dirty="0" err="1" smtClean="0"/>
              <a:t>ngi</a:t>
            </a:r>
            <a:r>
              <a:rPr lang="en-GB" baseline="0" dirty="0" smtClean="0"/>
              <a:t> economical but </a:t>
            </a:r>
            <a:r>
              <a:rPr lang="en-GB" baseline="0" dirty="0" err="1" smtClean="0"/>
              <a:t>uncalibrated</a:t>
            </a:r>
            <a:r>
              <a:rPr lang="en-GB" baseline="0" dirty="0" smtClean="0"/>
              <a:t>.</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high spatial resolution of these images enables analyses on a finer spatial scale than most satellite based platforms can provide and consequently opens up the exploitation of information such as texture, object-based features and unmixed pixel spectra that is not available or less effective in lower resolution images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The parameters of the model are solved by minimising a cost function that includes costs for internal accuracy of each image, similarity of overlapping image regions and smoothness  of the mosaic.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latin typeface="Calibri" panose="020F0502020204030204" pitchFamily="34" charset="0"/>
                <a:ea typeface="Microsoft YaHei" panose="020B0503020204020204" pitchFamily="34" charset="-122"/>
              </a:rPr>
              <a:t>Known</a:t>
            </a:r>
            <a:r>
              <a:rPr lang="en-GB" altLang="en-US" baseline="0" dirty="0" smtClean="0">
                <a:latin typeface="Calibri" panose="020F0502020204030204" pitchFamily="34" charset="0"/>
                <a:ea typeface="Microsoft YaHei" panose="020B0503020204020204" pitchFamily="34" charset="-122"/>
              </a:rPr>
              <a:t> ground ref often not practical </a:t>
            </a:r>
            <a:r>
              <a:rPr lang="en-GB" altLang="en-US" baseline="0" dirty="0" err="1" smtClean="0">
                <a:latin typeface="Calibri" panose="020F0502020204030204" pitchFamily="34" charset="0"/>
                <a:ea typeface="Microsoft YaHei" panose="020B0503020204020204" pitchFamily="34" charset="-122"/>
              </a:rPr>
              <a:t>eg</a:t>
            </a:r>
            <a:r>
              <a:rPr lang="en-GB" altLang="en-US" baseline="0" dirty="0" smtClean="0">
                <a:latin typeface="Calibri" panose="020F0502020204030204" pitchFamily="34" charset="0"/>
                <a:ea typeface="Microsoft YaHei" panose="020B0503020204020204" pitchFamily="34" charset="-122"/>
              </a:rPr>
              <a:t> costly or old imagery</a:t>
            </a:r>
            <a:endParaRPr lang="en-ZA"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111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:50</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Cross calibration</a:t>
            </a:r>
            <a:r>
              <a:rPr lang="en-GB" baseline="0" dirty="0" smtClean="0"/>
              <a:t> was suggested by </a:t>
            </a:r>
            <a:r>
              <a:rPr lang="en-GB" baseline="0" dirty="0" err="1" smtClean="0"/>
              <a:t>avn</a:t>
            </a:r>
            <a:r>
              <a:rPr lang="en-GB" baseline="0" dirty="0" smtClean="0"/>
              <a:t> as a possible way around some of the difficulties discussed.</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aseline="0" dirty="0" smtClean="0"/>
              <a:t>Importantly it avoids the need to ground measurements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If viewing and solar geometries differ substantially between the reference satellite and </a:t>
            </a:r>
            <a:r>
              <a:rPr lang="en-GB" dirty="0" err="1" smtClean="0"/>
              <a:t>uncalibrated</a:t>
            </a:r>
            <a:r>
              <a:rPr lang="en-GB" dirty="0" smtClean="0"/>
              <a:t> sensor, knowledge of the BRDF of the land cover   is necessary to convert for solar and viewing geometry.   Terrain?</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In some cases a RTM and BRDF model is used to simulate the reference TOA radiance for the viewing conditions of the </a:t>
            </a:r>
            <a:r>
              <a:rPr lang="en-GB" dirty="0" err="1" smtClean="0"/>
              <a:t>uncalibrated</a:t>
            </a:r>
            <a:r>
              <a:rPr lang="en-GB" dirty="0" smtClean="0"/>
              <a:t> sensor.  </a:t>
            </a:r>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dirty="0" smtClean="0"/>
          </a:p>
          <a:p>
            <a:pPr marL="0" marR="0" indent="0" algn="l" defTabSz="449263" rtl="0" eaLnBrk="1" fontAlgn="base" latinLnBrk="0" hangingPunct="1">
              <a:lnSpc>
                <a:spcPct val="100000"/>
              </a:lnSpc>
              <a:spcBef>
                <a:spcPts val="450"/>
              </a:spcBef>
              <a:spcAft>
                <a:spcPct val="0"/>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dirty="0" smtClean="0"/>
              <a:t>Success</a:t>
            </a:r>
            <a:r>
              <a:rPr lang="en-GB" baseline="0" dirty="0" smtClean="0"/>
              <a:t> sometimes with accuracies as good as ground ref / vicarious </a:t>
            </a:r>
            <a:r>
              <a:rPr lang="en-GB" baseline="0" dirty="0" err="1" smtClean="0"/>
              <a:t>calib</a:t>
            </a:r>
            <a:r>
              <a:rPr lang="en-GB" baseline="0" dirty="0" smtClean="0"/>
              <a:t> approach.</a:t>
            </a: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Desert regions with flat terrain, clean and dry atmosphere and where the surface reflectance varies little over space and time are favoured (Liu et al. 2004).</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smtClean="0"/>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ZA" dirty="0" smtClean="0"/>
          </a:p>
        </p:txBody>
      </p:sp>
    </p:spTree>
    <p:extLst>
      <p:ext uri="{BB962C8B-B14F-4D97-AF65-F5344CB8AC3E}">
        <p14:creationId xmlns:p14="http://schemas.microsoft.com/office/powerpoint/2010/main" val="2464431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90A4532-4407-44B7-9B6C-FD87819E2B78}" type="slidenum">
              <a:rPr lang="en-US" altLang="en-US"/>
              <a:pPr/>
              <a:t>‹#›</a:t>
            </a:fld>
            <a:endParaRPr lang="en-US" altLang="en-US"/>
          </a:p>
        </p:txBody>
      </p:sp>
    </p:spTree>
    <p:extLst>
      <p:ext uri="{BB962C8B-B14F-4D97-AF65-F5344CB8AC3E}">
        <p14:creationId xmlns:p14="http://schemas.microsoft.com/office/powerpoint/2010/main" val="3077383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4B32A9CE-8692-4E21-A6F5-CE6748DAAE40}" type="slidenum">
              <a:rPr lang="en-US" altLang="en-US"/>
              <a:pPr/>
              <a:t>‹#›</a:t>
            </a:fld>
            <a:endParaRPr lang="en-US" altLang="en-US"/>
          </a:p>
        </p:txBody>
      </p:sp>
    </p:spTree>
    <p:extLst>
      <p:ext uri="{BB962C8B-B14F-4D97-AF65-F5344CB8AC3E}">
        <p14:creationId xmlns:p14="http://schemas.microsoft.com/office/powerpoint/2010/main" val="402181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942013"/>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9800" cy="5942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E9D63BFE-A656-4382-8AFC-AF382FBDEC9A}" type="slidenum">
              <a:rPr lang="en-US" altLang="en-US"/>
              <a:pPr/>
              <a:t>‹#›</a:t>
            </a:fld>
            <a:endParaRPr lang="en-US" altLang="en-US"/>
          </a:p>
        </p:txBody>
      </p:sp>
    </p:spTree>
    <p:extLst>
      <p:ext uri="{BB962C8B-B14F-4D97-AF65-F5344CB8AC3E}">
        <p14:creationId xmlns:p14="http://schemas.microsoft.com/office/powerpoint/2010/main" val="70398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5E7A75B2-5EA1-4268-BE05-5061111016C0}" type="slidenum">
              <a:rPr lang="en-US" altLang="en-US"/>
              <a:pPr/>
              <a:t>‹#›</a:t>
            </a:fld>
            <a:endParaRPr lang="en-US" altLang="en-US"/>
          </a:p>
        </p:txBody>
      </p:sp>
    </p:spTree>
    <p:extLst>
      <p:ext uri="{BB962C8B-B14F-4D97-AF65-F5344CB8AC3E}">
        <p14:creationId xmlns:p14="http://schemas.microsoft.com/office/powerpoint/2010/main" val="2895292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D86328A4-F283-42F5-BFF5-055968A7BE78}" type="slidenum">
              <a:rPr lang="en-US" altLang="en-US"/>
              <a:pPr/>
              <a:t>‹#›</a:t>
            </a:fld>
            <a:endParaRPr lang="en-US" altLang="en-US"/>
          </a:p>
        </p:txBody>
      </p:sp>
    </p:spTree>
    <p:extLst>
      <p:ext uri="{BB962C8B-B14F-4D97-AF65-F5344CB8AC3E}">
        <p14:creationId xmlns:p14="http://schemas.microsoft.com/office/powerpoint/2010/main" val="2168986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03B6C963-4E73-4A35-8BCA-DA8DE699672B}" type="slidenum">
              <a:rPr lang="en-US" altLang="en-US"/>
              <a:pPr/>
              <a:t>‹#›</a:t>
            </a:fld>
            <a:endParaRPr lang="en-US" altLang="en-US"/>
          </a:p>
        </p:txBody>
      </p:sp>
    </p:spTree>
    <p:extLst>
      <p:ext uri="{BB962C8B-B14F-4D97-AF65-F5344CB8AC3E}">
        <p14:creationId xmlns:p14="http://schemas.microsoft.com/office/powerpoint/2010/main" val="1182927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7013"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6613" y="1600200"/>
            <a:ext cx="4038600"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1B9EEA91-097B-403D-B637-60455C6529C2}" type="slidenum">
              <a:rPr lang="en-US" altLang="en-US"/>
              <a:pPr/>
              <a:t>‹#›</a:t>
            </a:fld>
            <a:endParaRPr lang="en-US" altLang="en-US"/>
          </a:p>
        </p:txBody>
      </p:sp>
    </p:spTree>
    <p:extLst>
      <p:ext uri="{BB962C8B-B14F-4D97-AF65-F5344CB8AC3E}">
        <p14:creationId xmlns:p14="http://schemas.microsoft.com/office/powerpoint/2010/main" val="375429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F9518AF7-88C7-4654-B6B0-1649F5131518}" type="slidenum">
              <a:rPr lang="en-US" altLang="en-US"/>
              <a:pPr/>
              <a:t>‹#›</a:t>
            </a:fld>
            <a:endParaRPr lang="en-US" altLang="en-US"/>
          </a:p>
        </p:txBody>
      </p:sp>
    </p:spTree>
    <p:extLst>
      <p:ext uri="{BB962C8B-B14F-4D97-AF65-F5344CB8AC3E}">
        <p14:creationId xmlns:p14="http://schemas.microsoft.com/office/powerpoint/2010/main" val="2731780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6A1827F4-B2AF-428A-BB88-614EB7CC5906}" type="slidenum">
              <a:rPr lang="en-US" altLang="en-US"/>
              <a:pPr/>
              <a:t>‹#›</a:t>
            </a:fld>
            <a:endParaRPr lang="en-US" altLang="en-US"/>
          </a:p>
        </p:txBody>
      </p:sp>
    </p:spTree>
    <p:extLst>
      <p:ext uri="{BB962C8B-B14F-4D97-AF65-F5344CB8AC3E}">
        <p14:creationId xmlns:p14="http://schemas.microsoft.com/office/powerpoint/2010/main" val="235782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FB44DDED-BE62-4783-B66B-86BC2E7EB366}" type="slidenum">
              <a:rPr lang="en-US" altLang="en-US"/>
              <a:pPr/>
              <a:t>‹#›</a:t>
            </a:fld>
            <a:endParaRPr lang="en-US" altLang="en-US"/>
          </a:p>
        </p:txBody>
      </p:sp>
    </p:spTree>
    <p:extLst>
      <p:ext uri="{BB962C8B-B14F-4D97-AF65-F5344CB8AC3E}">
        <p14:creationId xmlns:p14="http://schemas.microsoft.com/office/powerpoint/2010/main" val="3767190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9671B418-DA4E-4561-858A-965EB2D522CA}" type="slidenum">
              <a:rPr lang="en-US" altLang="en-US"/>
              <a:pPr/>
              <a:t>‹#›</a:t>
            </a:fld>
            <a:endParaRPr lang="en-US" altLang="en-US"/>
          </a:p>
        </p:txBody>
      </p:sp>
    </p:spTree>
    <p:extLst>
      <p:ext uri="{BB962C8B-B14F-4D97-AF65-F5344CB8AC3E}">
        <p14:creationId xmlns:p14="http://schemas.microsoft.com/office/powerpoint/2010/main" val="243438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37C2C6BB-6CF3-4930-B09E-1EEEF8F32CAE}" type="slidenum">
              <a:rPr lang="en-US" altLang="en-US"/>
              <a:pPr/>
              <a:t>‹#›</a:t>
            </a:fld>
            <a:endParaRPr lang="en-US" altLang="en-US"/>
          </a:p>
        </p:txBody>
      </p:sp>
    </p:spTree>
    <p:extLst>
      <p:ext uri="{BB962C8B-B14F-4D97-AF65-F5344CB8AC3E}">
        <p14:creationId xmlns:p14="http://schemas.microsoft.com/office/powerpoint/2010/main" val="3645663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AFC5277A-0FC5-42CB-8417-0AE268D94081}" type="slidenum">
              <a:rPr lang="en-US" altLang="en-US"/>
              <a:pPr/>
              <a:t>‹#›</a:t>
            </a:fld>
            <a:endParaRPr lang="en-US" altLang="en-US"/>
          </a:p>
        </p:txBody>
      </p:sp>
    </p:spTree>
    <p:extLst>
      <p:ext uri="{BB962C8B-B14F-4D97-AF65-F5344CB8AC3E}">
        <p14:creationId xmlns:p14="http://schemas.microsoft.com/office/powerpoint/2010/main" val="175514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1EDDBD38-3779-407C-B0B8-5D50BA6A100F}" type="slidenum">
              <a:rPr lang="en-US" altLang="en-US"/>
              <a:pPr/>
              <a:t>‹#›</a:t>
            </a:fld>
            <a:endParaRPr lang="en-US" altLang="en-US"/>
          </a:p>
        </p:txBody>
      </p:sp>
    </p:spTree>
    <p:extLst>
      <p:ext uri="{BB962C8B-B14F-4D97-AF65-F5344CB8AC3E}">
        <p14:creationId xmlns:p14="http://schemas.microsoft.com/office/powerpoint/2010/main" val="21158834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0"/>
            <a:ext cx="2055813" cy="5942013"/>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533400"/>
            <a:ext cx="6019800" cy="5942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F1A8EA9C-C68F-47E8-BBBA-7D4B0ABD899F}" type="slidenum">
              <a:rPr lang="en-US" altLang="en-US"/>
              <a:pPr/>
              <a:t>‹#›</a:t>
            </a:fld>
            <a:endParaRPr lang="en-US" altLang="en-US"/>
          </a:p>
        </p:txBody>
      </p:sp>
    </p:spTree>
    <p:extLst>
      <p:ext uri="{BB962C8B-B14F-4D97-AF65-F5344CB8AC3E}">
        <p14:creationId xmlns:p14="http://schemas.microsoft.com/office/powerpoint/2010/main" val="178040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Slide Number Placeholder 4"/>
          <p:cNvSpPr>
            <a:spLocks noGrp="1"/>
          </p:cNvSpPr>
          <p:nvPr>
            <p:ph type="sldNum" idx="11"/>
          </p:nvPr>
        </p:nvSpPr>
        <p:spPr/>
        <p:txBody>
          <a:bodyPr/>
          <a:lstStyle>
            <a:lvl1pPr>
              <a:defRPr/>
            </a:lvl1pPr>
          </a:lstStyle>
          <a:p>
            <a:fld id="{57925A31-128C-4BC2-B51E-1B4F403C2B13}" type="slidenum">
              <a:rPr lang="en-US" altLang="en-US"/>
              <a:pPr/>
              <a:t>‹#›</a:t>
            </a:fld>
            <a:endParaRPr lang="en-US" altLang="en-US"/>
          </a:p>
        </p:txBody>
      </p:sp>
    </p:spTree>
    <p:extLst>
      <p:ext uri="{BB962C8B-B14F-4D97-AF65-F5344CB8AC3E}">
        <p14:creationId xmlns:p14="http://schemas.microsoft.com/office/powerpoint/2010/main" val="18165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7013"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6613" y="1600200"/>
            <a:ext cx="4038600" cy="4875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4CC45E02-FDC0-4D32-8578-7E4199B12751}" type="slidenum">
              <a:rPr lang="en-US" altLang="en-US"/>
              <a:pPr/>
              <a:t>‹#›</a:t>
            </a:fld>
            <a:endParaRPr lang="en-US" altLang="en-US"/>
          </a:p>
        </p:txBody>
      </p:sp>
    </p:spTree>
    <p:extLst>
      <p:ext uri="{BB962C8B-B14F-4D97-AF65-F5344CB8AC3E}">
        <p14:creationId xmlns:p14="http://schemas.microsoft.com/office/powerpoint/2010/main" val="38750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idx="10"/>
          </p:nvPr>
        </p:nvSpPr>
        <p:spPr/>
        <p:txBody>
          <a:bodyPr/>
          <a:lstStyle>
            <a:lvl1pPr>
              <a:defRPr/>
            </a:lvl1pPr>
          </a:lstStyle>
          <a:p>
            <a:endParaRPr lang="en-US" altLang="en-US"/>
          </a:p>
        </p:txBody>
      </p:sp>
      <p:sp>
        <p:nvSpPr>
          <p:cNvPr id="8" name="Slide Number Placeholder 7"/>
          <p:cNvSpPr>
            <a:spLocks noGrp="1"/>
          </p:cNvSpPr>
          <p:nvPr>
            <p:ph type="sldNum" idx="11"/>
          </p:nvPr>
        </p:nvSpPr>
        <p:spPr/>
        <p:txBody>
          <a:bodyPr/>
          <a:lstStyle>
            <a:lvl1pPr>
              <a:defRPr/>
            </a:lvl1pPr>
          </a:lstStyle>
          <a:p>
            <a:fld id="{205D8562-D103-4D3C-9FFB-D1CFA30AC6AE}" type="slidenum">
              <a:rPr lang="en-US" altLang="en-US"/>
              <a:pPr/>
              <a:t>‹#›</a:t>
            </a:fld>
            <a:endParaRPr lang="en-US" altLang="en-US"/>
          </a:p>
        </p:txBody>
      </p:sp>
    </p:spTree>
    <p:extLst>
      <p:ext uri="{BB962C8B-B14F-4D97-AF65-F5344CB8AC3E}">
        <p14:creationId xmlns:p14="http://schemas.microsoft.com/office/powerpoint/2010/main" val="3484856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idx="10"/>
          </p:nvPr>
        </p:nvSpPr>
        <p:spPr/>
        <p:txBody>
          <a:bodyPr/>
          <a:lstStyle>
            <a:lvl1pPr>
              <a:defRPr/>
            </a:lvl1pPr>
          </a:lstStyle>
          <a:p>
            <a:endParaRPr lang="en-US" altLang="en-US"/>
          </a:p>
        </p:txBody>
      </p:sp>
      <p:sp>
        <p:nvSpPr>
          <p:cNvPr id="4" name="Slide Number Placeholder 3"/>
          <p:cNvSpPr>
            <a:spLocks noGrp="1"/>
          </p:cNvSpPr>
          <p:nvPr>
            <p:ph type="sldNum" idx="11"/>
          </p:nvPr>
        </p:nvSpPr>
        <p:spPr/>
        <p:txBody>
          <a:bodyPr/>
          <a:lstStyle>
            <a:lvl1pPr>
              <a:defRPr/>
            </a:lvl1pPr>
          </a:lstStyle>
          <a:p>
            <a:fld id="{C3ED929D-113A-4247-B2DA-539AE3BFD5BC}" type="slidenum">
              <a:rPr lang="en-US" altLang="en-US"/>
              <a:pPr/>
              <a:t>‹#›</a:t>
            </a:fld>
            <a:endParaRPr lang="en-US" altLang="en-US"/>
          </a:p>
        </p:txBody>
      </p:sp>
    </p:spTree>
    <p:extLst>
      <p:ext uri="{BB962C8B-B14F-4D97-AF65-F5344CB8AC3E}">
        <p14:creationId xmlns:p14="http://schemas.microsoft.com/office/powerpoint/2010/main" val="322106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Slide Number Placeholder 2"/>
          <p:cNvSpPr>
            <a:spLocks noGrp="1"/>
          </p:cNvSpPr>
          <p:nvPr>
            <p:ph type="sldNum" idx="11"/>
          </p:nvPr>
        </p:nvSpPr>
        <p:spPr/>
        <p:txBody>
          <a:bodyPr/>
          <a:lstStyle>
            <a:lvl1pPr>
              <a:defRPr/>
            </a:lvl1pPr>
          </a:lstStyle>
          <a:p>
            <a:fld id="{108DD7AD-F0E8-4FF7-9D36-231610B4A1F1}" type="slidenum">
              <a:rPr lang="en-US" altLang="en-US"/>
              <a:pPr/>
              <a:t>‹#›</a:t>
            </a:fld>
            <a:endParaRPr lang="en-US" altLang="en-US"/>
          </a:p>
        </p:txBody>
      </p:sp>
    </p:spTree>
    <p:extLst>
      <p:ext uri="{BB962C8B-B14F-4D97-AF65-F5344CB8AC3E}">
        <p14:creationId xmlns:p14="http://schemas.microsoft.com/office/powerpoint/2010/main" val="2460706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8C24F7C2-BCCC-4F25-8742-C5F66208ED10}" type="slidenum">
              <a:rPr lang="en-US" altLang="en-US"/>
              <a:pPr/>
              <a:t>‹#›</a:t>
            </a:fld>
            <a:endParaRPr lang="en-US" altLang="en-US"/>
          </a:p>
        </p:txBody>
      </p:sp>
    </p:spTree>
    <p:extLst>
      <p:ext uri="{BB962C8B-B14F-4D97-AF65-F5344CB8AC3E}">
        <p14:creationId xmlns:p14="http://schemas.microsoft.com/office/powerpoint/2010/main" val="144303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Slide Number Placeholder 5"/>
          <p:cNvSpPr>
            <a:spLocks noGrp="1"/>
          </p:cNvSpPr>
          <p:nvPr>
            <p:ph type="sldNum" idx="11"/>
          </p:nvPr>
        </p:nvSpPr>
        <p:spPr/>
        <p:txBody>
          <a:bodyPr/>
          <a:lstStyle>
            <a:lvl1pPr>
              <a:defRPr/>
            </a:lvl1pPr>
          </a:lstStyle>
          <a:p>
            <a:fld id="{384BE713-2D65-454C-B3EB-37F84F556B03}" type="slidenum">
              <a:rPr lang="en-US" altLang="en-US"/>
              <a:pPr/>
              <a:t>‹#›</a:t>
            </a:fld>
            <a:endParaRPr lang="en-US" altLang="en-US"/>
          </a:p>
        </p:txBody>
      </p:sp>
    </p:spTree>
    <p:extLst>
      <p:ext uri="{BB962C8B-B14F-4D97-AF65-F5344CB8AC3E}">
        <p14:creationId xmlns:p14="http://schemas.microsoft.com/office/powerpoint/2010/main" val="294612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6" name="Rectangle 2"/>
          <p:cNvSpPr>
            <a:spLocks noGrp="1" noChangeArrowheads="1"/>
          </p:cNvSpPr>
          <p:nvPr>
            <p:ph type="title"/>
          </p:nvPr>
        </p:nvSpPr>
        <p:spPr bwMode="auto">
          <a:xfrm>
            <a:off x="457200" y="533400"/>
            <a:ext cx="822801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3"/>
          <p:cNvSpPr>
            <a:spLocks noGrp="1" noChangeArrowheads="1"/>
          </p:cNvSpPr>
          <p:nvPr>
            <p:ph type="body" idx="1"/>
          </p:nvPr>
        </p:nvSpPr>
        <p:spPr bwMode="auto">
          <a:xfrm>
            <a:off x="457200" y="1600200"/>
            <a:ext cx="8228013"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8" name="Rectangle 4"/>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29" name="Rectangle 5"/>
          <p:cNvSpPr>
            <a:spLocks noGrp="1" noChangeArrowheads="1"/>
          </p:cNvSpPr>
          <p:nvPr>
            <p:ph type="dt"/>
          </p:nvPr>
        </p:nvSpPr>
        <p:spPr bwMode="auto">
          <a:xfrm>
            <a:off x="457200" y="-3175"/>
            <a:ext cx="28940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endParaRPr lang="en-US" altLang="en-US"/>
          </a:p>
        </p:txBody>
      </p:sp>
      <p:sp>
        <p:nvSpPr>
          <p:cNvPr id="1030" name="Text Box 6"/>
          <p:cNvSpPr txBox="1">
            <a:spLocks noChangeArrowheads="1"/>
          </p:cNvSpPr>
          <p:nvPr/>
        </p:nvSpPr>
        <p:spPr bwMode="auto">
          <a:xfrm>
            <a:off x="3429000" y="-1588"/>
            <a:ext cx="4114800" cy="368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1031" name="Rectangle 7"/>
          <p:cNvSpPr>
            <a:spLocks noGrp="1" noChangeArrowheads="1"/>
          </p:cNvSpPr>
          <p:nvPr>
            <p:ph type="sldNum"/>
          </p:nvPr>
        </p:nvSpPr>
        <p:spPr bwMode="auto">
          <a:xfrm>
            <a:off x="7620000" y="-3175"/>
            <a:ext cx="10652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1pPr>
          </a:lstStyle>
          <a:p>
            <a:fld id="{61B598B4-3663-4884-A1E3-F04FE81A1A0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220663"/>
            <a:ext cx="9144000" cy="228600"/>
          </a:xfrm>
          <a:prstGeom prst="rect">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0" name="Rectangle 2"/>
          <p:cNvSpPr>
            <a:spLocks noChangeArrowheads="1"/>
          </p:cNvSpPr>
          <p:nvPr/>
        </p:nvSpPr>
        <p:spPr bwMode="auto">
          <a:xfrm>
            <a:off x="0" y="0"/>
            <a:ext cx="9144000" cy="365125"/>
          </a:xfrm>
          <a:prstGeom prst="rect">
            <a:avLst/>
          </a:prstGeom>
          <a:solidFill>
            <a:srgbClr val="4F81BD"/>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1" name="Line 3"/>
          <p:cNvSpPr>
            <a:spLocks noChangeShapeType="1"/>
          </p:cNvSpPr>
          <p:nvPr/>
        </p:nvSpPr>
        <p:spPr bwMode="auto">
          <a:xfrm>
            <a:off x="685800" y="3398838"/>
            <a:ext cx="7848600" cy="1587"/>
          </a:xfrm>
          <a:prstGeom prst="line">
            <a:avLst/>
          </a:prstGeom>
          <a:noFill/>
          <a:ln w="19080">
            <a:solidFill>
              <a:srgbClr val="1F497D"/>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ZA"/>
          </a:p>
        </p:txBody>
      </p:sp>
      <p:sp>
        <p:nvSpPr>
          <p:cNvPr id="2052" name="Rectangle 4"/>
          <p:cNvSpPr>
            <a:spLocks noGrp="1" noChangeArrowheads="1"/>
          </p:cNvSpPr>
          <p:nvPr>
            <p:ph type="title"/>
          </p:nvPr>
        </p:nvSpPr>
        <p:spPr bwMode="auto">
          <a:xfrm>
            <a:off x="457200" y="533400"/>
            <a:ext cx="8228013" cy="989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2053" name="Rectangle 5"/>
          <p:cNvSpPr>
            <a:spLocks noGrp="1" noChangeArrowheads="1"/>
          </p:cNvSpPr>
          <p:nvPr>
            <p:ph type="body" idx="1"/>
          </p:nvPr>
        </p:nvSpPr>
        <p:spPr bwMode="auto">
          <a:xfrm>
            <a:off x="457200" y="1600200"/>
            <a:ext cx="8228013" cy="487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2054" name="Rectangle 6"/>
          <p:cNvSpPr>
            <a:spLocks noGrp="1" noChangeArrowheads="1"/>
          </p:cNvSpPr>
          <p:nvPr>
            <p:ph type="dt"/>
          </p:nvPr>
        </p:nvSpPr>
        <p:spPr bwMode="auto">
          <a:xfrm>
            <a:off x="457200" y="19050"/>
            <a:ext cx="28940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 pos="2171700" algn="l"/>
                <a:tab pos="2895600" algn="l"/>
              </a:tabLst>
              <a:defRPr sz="1200">
                <a:solidFill>
                  <a:srgbClr val="FFFFFF"/>
                </a:solidFill>
                <a:latin typeface="Times New Roman" panose="02020603050405020304" pitchFamily="18" charset="0"/>
                <a:cs typeface="Segoe UI" panose="020B0502040204020203" pitchFamily="34" charset="0"/>
              </a:defRPr>
            </a:lvl1pPr>
          </a:lstStyle>
          <a:p>
            <a:endParaRPr lang="en-US" altLang="en-US"/>
          </a:p>
        </p:txBody>
      </p:sp>
      <p:sp>
        <p:nvSpPr>
          <p:cNvPr id="2055" name="Text Box 7"/>
          <p:cNvSpPr txBox="1">
            <a:spLocks noChangeArrowheads="1"/>
          </p:cNvSpPr>
          <p:nvPr/>
        </p:nvSpPr>
        <p:spPr bwMode="auto">
          <a:xfrm>
            <a:off x="3429000" y="19050"/>
            <a:ext cx="4114800"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ZA"/>
          </a:p>
        </p:txBody>
      </p:sp>
      <p:sp>
        <p:nvSpPr>
          <p:cNvPr id="2056" name="Rectangle 8"/>
          <p:cNvSpPr>
            <a:spLocks noGrp="1" noChangeArrowheads="1"/>
          </p:cNvSpPr>
          <p:nvPr>
            <p:ph type="sldNum"/>
          </p:nvPr>
        </p:nvSpPr>
        <p:spPr bwMode="auto">
          <a:xfrm>
            <a:off x="7620000" y="19050"/>
            <a:ext cx="10652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lvl1pPr>
              <a:buClrTx/>
              <a:buFontTx/>
              <a:buNone/>
              <a:tabLst>
                <a:tab pos="723900" algn="l"/>
              </a:tabLst>
              <a:defRPr sz="1400" b="1">
                <a:solidFill>
                  <a:srgbClr val="FFFFFF"/>
                </a:solidFill>
                <a:latin typeface="Times New Roman" panose="02020603050405020304" pitchFamily="18" charset="0"/>
                <a:cs typeface="Segoe UI" panose="020B0502040204020203" pitchFamily="34" charset="0"/>
              </a:defRPr>
            </a:lvl1pPr>
          </a:lstStyle>
          <a:p>
            <a:fld id="{4950E5F7-F5A7-4195-8F90-B4FE406EED3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449263" rtl="0" eaLnBrk="0" fontAlgn="base" hangingPunct="0">
        <a:spcBef>
          <a:spcPct val="0"/>
        </a:spcBef>
        <a:spcAft>
          <a:spcPct val="0"/>
        </a:spcAft>
        <a:buClr>
          <a:srgbClr val="000000"/>
        </a:buClr>
        <a:buSzPct val="100000"/>
        <a:buFont typeface="Times New Roman" panose="02020603050405020304" pitchFamily="18" charset="0"/>
        <a:defRPr sz="4000" kern="1200">
          <a:solidFill>
            <a:srgbClr val="1F497D"/>
          </a:solidFill>
          <a:latin typeface="+mj-lt"/>
          <a:ea typeface="+mj-ea"/>
          <a:cs typeface="+mj-cs"/>
        </a:defRPr>
      </a:lvl1pPr>
      <a:lvl2pPr marL="742950" indent="-28575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2pPr>
      <a:lvl3pPr marL="1143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3pPr>
      <a:lvl4pPr marL="1600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4pPr>
      <a:lvl5pPr marL="20574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5pPr>
      <a:lvl6pPr marL="25146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6pPr>
      <a:lvl7pPr marL="29718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7pPr>
      <a:lvl8pPr marL="34290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8pPr>
      <a:lvl9pPr marL="3886200" indent="-228600" algn="l" defTabSz="449263" rtl="0" eaLnBrk="0" fontAlgn="base" hangingPunct="0">
        <a:spcBef>
          <a:spcPct val="0"/>
        </a:spcBef>
        <a:spcAft>
          <a:spcPct val="0"/>
        </a:spcAft>
        <a:buClr>
          <a:srgbClr val="000000"/>
        </a:buClr>
        <a:buSzPct val="100000"/>
        <a:buFont typeface="Times New Roman" panose="02020603050405020304" pitchFamily="18" charset="0"/>
        <a:defRPr sz="4000">
          <a:solidFill>
            <a:srgbClr val="1F497D"/>
          </a:solidFill>
          <a:latin typeface="Calibri" panose="020F0502020204030204" pitchFamily="34" charset="0"/>
          <a:ea typeface="Microsoft YaHei" panose="020B0503020204020204" pitchFamily="34" charset="-122"/>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defTabSz="449263" rtl="0" eaLnBrk="0" fontAlgn="base" hangingPunct="0">
        <a:spcBef>
          <a:spcPts val="450"/>
        </a:spcBef>
        <a:spcAft>
          <a:spcPct val="0"/>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defTabSz="449263"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4pPr>
      <a:lvl5pPr marL="2057400" indent="-228600" algn="l" defTabSz="449263"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685800" y="1371600"/>
            <a:ext cx="7848600" cy="192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GB" altLang="en-US" sz="3600" b="1" dirty="0" smtClean="0">
                <a:solidFill>
                  <a:srgbClr val="1F497D"/>
                </a:solidFill>
                <a:ea typeface="Microsoft YaHei" panose="020B0503020204020204" pitchFamily="34" charset="-122"/>
              </a:rPr>
              <a:t>Surface Reflectance Homogenisation of Aerial Images</a:t>
            </a:r>
            <a:endParaRPr lang="en-GB" altLang="en-US" sz="3600" b="1" dirty="0">
              <a:solidFill>
                <a:srgbClr val="1F497D"/>
              </a:solidFill>
              <a:ea typeface="Microsoft YaHei" panose="020B0503020204020204" pitchFamily="34" charset="-122"/>
            </a:endParaRPr>
          </a:p>
        </p:txBody>
      </p:sp>
      <p:sp>
        <p:nvSpPr>
          <p:cNvPr id="7171" name="Text Box 3"/>
          <p:cNvSpPr txBox="1">
            <a:spLocks noChangeArrowheads="1"/>
          </p:cNvSpPr>
          <p:nvPr/>
        </p:nvSpPr>
        <p:spPr bwMode="auto">
          <a:xfrm>
            <a:off x="685800" y="3505200"/>
            <a:ext cx="3657600" cy="2600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550"/>
              </a:spcBef>
              <a:buClrTx/>
              <a:buSzPct val="85000"/>
              <a:buFontTx/>
              <a:buNone/>
            </a:pP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r>
              <a:rPr lang="en-GB" altLang="en-US" sz="2200" dirty="0">
                <a:solidFill>
                  <a:srgbClr val="404040"/>
                </a:solidFill>
                <a:ea typeface="Microsoft YaHei" panose="020B0503020204020204" pitchFamily="34" charset="-122"/>
              </a:rPr>
              <a:t>Dugal Harris (MSc Elec </a:t>
            </a:r>
            <a:r>
              <a:rPr lang="en-GB" altLang="en-US" sz="2200" dirty="0" err="1">
                <a:solidFill>
                  <a:srgbClr val="404040"/>
                </a:solidFill>
                <a:ea typeface="Microsoft YaHei" panose="020B0503020204020204" pitchFamily="34" charset="-122"/>
              </a:rPr>
              <a:t>Eng</a:t>
            </a:r>
            <a:r>
              <a:rPr lang="en-GB" altLang="en-US" sz="2200" dirty="0">
                <a:solidFill>
                  <a:srgbClr val="404040"/>
                </a:solidFill>
                <a:ea typeface="Microsoft YaHei" panose="020B0503020204020204" pitchFamily="34" charset="-122"/>
              </a:rPr>
              <a:t>) </a:t>
            </a:r>
          </a:p>
          <a:p>
            <a:pPr>
              <a:lnSpc>
                <a:spcPct val="90000"/>
              </a:lnSpc>
              <a:spcBef>
                <a:spcPts val="550"/>
              </a:spcBef>
              <a:buClrTx/>
              <a:buSzPct val="85000"/>
              <a:buFontTx/>
              <a:buNone/>
            </a:pPr>
            <a:r>
              <a:rPr lang="en-GB" altLang="en-US" sz="2200" dirty="0" smtClean="0">
                <a:solidFill>
                  <a:srgbClr val="404040"/>
                </a:solidFill>
                <a:ea typeface="Microsoft YaHei" panose="020B0503020204020204" pitchFamily="34" charset="-122"/>
              </a:rPr>
              <a:t>Prof </a:t>
            </a:r>
            <a:r>
              <a:rPr lang="en-GB" altLang="en-US" sz="2200" dirty="0" err="1" smtClean="0">
                <a:solidFill>
                  <a:srgbClr val="404040"/>
                </a:solidFill>
                <a:ea typeface="Microsoft YaHei" panose="020B0503020204020204" pitchFamily="34" charset="-122"/>
              </a:rPr>
              <a:t>Adriaan</a:t>
            </a:r>
            <a:r>
              <a:rPr lang="en-GB" altLang="en-US" sz="2200" dirty="0" smtClean="0">
                <a:solidFill>
                  <a:srgbClr val="404040"/>
                </a:solidFill>
                <a:ea typeface="Microsoft YaHei" panose="020B0503020204020204" pitchFamily="34" charset="-122"/>
              </a:rPr>
              <a:t> </a:t>
            </a:r>
            <a:r>
              <a:rPr lang="en-GB" altLang="en-US" sz="2200" dirty="0">
                <a:solidFill>
                  <a:srgbClr val="404040"/>
                </a:solidFill>
                <a:ea typeface="Microsoft YaHei" panose="020B0503020204020204" pitchFamily="34" charset="-122"/>
              </a:rPr>
              <a:t>Van </a:t>
            </a:r>
            <a:r>
              <a:rPr lang="en-GB" altLang="en-US" sz="2200" dirty="0" err="1">
                <a:solidFill>
                  <a:srgbClr val="404040"/>
                </a:solidFill>
                <a:ea typeface="Microsoft YaHei" panose="020B0503020204020204" pitchFamily="34" charset="-122"/>
              </a:rPr>
              <a:t>Niekerk</a:t>
            </a:r>
            <a:endParaRPr lang="en-GB" altLang="en-US" sz="2200" dirty="0">
              <a:solidFill>
                <a:srgbClr val="404040"/>
              </a:solidFill>
              <a:ea typeface="Microsoft YaHei" panose="020B0503020204020204" pitchFamily="34" charset="-122"/>
            </a:endParaRPr>
          </a:p>
          <a:p>
            <a:pPr>
              <a:lnSpc>
                <a:spcPct val="90000"/>
              </a:lnSpc>
              <a:spcBef>
                <a:spcPts val="550"/>
              </a:spcBef>
              <a:buClrTx/>
              <a:buSzPct val="85000"/>
              <a:buFontTx/>
              <a:buNone/>
            </a:pPr>
            <a:endParaRPr lang="en-ZA" altLang="en-US" sz="2200" dirty="0">
              <a:solidFill>
                <a:srgbClr val="404040"/>
              </a:solidFill>
              <a:ea typeface="Microsoft YaHei" panose="020B0503020204020204" pitchFamily="34" charset="-122"/>
            </a:endParaRPr>
          </a:p>
          <a:p>
            <a:pPr>
              <a:lnSpc>
                <a:spcPct val="90000"/>
              </a:lnSpc>
              <a:spcBef>
                <a:spcPts val="425"/>
              </a:spcBef>
              <a:buClrTx/>
              <a:buSzPct val="85000"/>
              <a:buFontTx/>
              <a:buNone/>
            </a:pPr>
            <a:r>
              <a:rPr lang="en-GB" altLang="en-US" sz="1700" dirty="0">
                <a:solidFill>
                  <a:srgbClr val="404040"/>
                </a:solidFill>
                <a:ea typeface="Microsoft YaHei" panose="020B0503020204020204" pitchFamily="34" charset="-122"/>
              </a:rPr>
              <a:t>Department of Geography &amp; Environmental Studies </a:t>
            </a:r>
          </a:p>
          <a:p>
            <a:pPr>
              <a:lnSpc>
                <a:spcPct val="90000"/>
              </a:lnSpc>
              <a:spcBef>
                <a:spcPts val="425"/>
              </a:spcBef>
              <a:buClrTx/>
              <a:buSzPct val="85000"/>
              <a:buFontTx/>
              <a:buNone/>
            </a:pPr>
            <a:r>
              <a:rPr lang="en-GB" altLang="en-US" sz="1700" dirty="0">
                <a:solidFill>
                  <a:srgbClr val="404040"/>
                </a:solidFill>
                <a:ea typeface="Microsoft YaHei" panose="020B0503020204020204" pitchFamily="34" charset="-122"/>
              </a:rPr>
              <a:t>Stellenbosch University</a:t>
            </a:r>
          </a:p>
          <a:p>
            <a:pPr>
              <a:lnSpc>
                <a:spcPct val="90000"/>
              </a:lnSpc>
              <a:spcBef>
                <a:spcPts val="425"/>
              </a:spcBef>
              <a:buClrTx/>
              <a:buSzPct val="85000"/>
              <a:buFontTx/>
              <a:buNone/>
            </a:pPr>
            <a:endParaRPr lang="en-ZA" altLang="en-US" sz="1700" dirty="0">
              <a:solidFill>
                <a:srgbClr val="404040"/>
              </a:solidFill>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Rationale</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Traditional BRDF and atmospheric correction of mosaics of many aerial images is impractical and does not address the need for mosaic smoothness/continuity.</a:t>
            </a:r>
          </a:p>
          <a:p>
            <a:pPr marL="285750" indent="-285750">
              <a:buFont typeface="Arial" panose="020B0604020202020204" pitchFamily="34" charset="0"/>
              <a:buChar char="•"/>
            </a:pPr>
            <a:r>
              <a:rPr lang="en-GB" dirty="0" smtClean="0"/>
              <a:t>New mosaic calibration techniques are complex, not well-established and require ground reflectance measurements. </a:t>
            </a:r>
          </a:p>
          <a:p>
            <a:pPr marL="285750" indent="-285750">
              <a:buFont typeface="Arial" panose="020B0604020202020204" pitchFamily="34" charset="0"/>
              <a:buChar char="•"/>
            </a:pPr>
            <a:r>
              <a:rPr lang="en-GB" dirty="0" smtClean="0"/>
              <a:t>We propose a simplified procedure where aerial images are calibrated to a concurrent surface reflectance satellite image (e.g. MODIS): </a:t>
            </a:r>
          </a:p>
          <a:p>
            <a:pPr marL="847725" lvl="1">
              <a:buFont typeface="Arial" panose="020B0604020202020204" pitchFamily="34" charset="0"/>
              <a:buChar char="•"/>
            </a:pPr>
            <a:r>
              <a:rPr lang="en-GB" dirty="0" smtClean="0"/>
              <a:t>No need for additional BRDF and atmospheric correction step. </a:t>
            </a:r>
          </a:p>
          <a:p>
            <a:pPr marL="847725" lvl="1">
              <a:buFont typeface="Arial" panose="020B0604020202020204" pitchFamily="34" charset="0"/>
              <a:buChar char="•"/>
            </a:pPr>
            <a:r>
              <a:rPr lang="en-GB" dirty="0" smtClean="0"/>
              <a:t>No ground reflectance measurements. </a:t>
            </a:r>
            <a:endParaRPr lang="en-ZA" dirty="0" smtClean="0"/>
          </a:p>
          <a:p>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1595373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Formulation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556792"/>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Combined BRDF and atmospheric corrections can be modelled as a spatially varying linear relationship between surface reflectance and sensor measurement</a:t>
            </a:r>
          </a:p>
          <a:p>
            <a:pPr marL="285750" indent="-285750">
              <a:buFont typeface="Arial" panose="020B0604020202020204" pitchFamily="34" charset="0"/>
              <a:buChar char="•"/>
            </a:pPr>
            <a:r>
              <a:rPr lang="en-GB" dirty="0" smtClean="0"/>
              <a:t>We solve for parameters of the linear relationship using a calibrated </a:t>
            </a:r>
            <a:r>
              <a:rPr lang="en-GB" dirty="0"/>
              <a:t>reference estimate of the surface reflectance</a:t>
            </a:r>
            <a:r>
              <a:rPr lang="en-GB" dirty="0" smtClean="0"/>
              <a:t>.</a:t>
            </a:r>
          </a:p>
          <a:p>
            <a:pPr marL="285750" indent="-285750">
              <a:buFont typeface="Arial" panose="020B0604020202020204" pitchFamily="34" charset="0"/>
              <a:buChar char="•"/>
            </a:pPr>
            <a:r>
              <a:rPr lang="en-ZA" altLang="en-US" dirty="0">
                <a:ea typeface="Microsoft YaHei" panose="020B0503020204020204" pitchFamily="34" charset="-122"/>
              </a:rPr>
              <a:t>The reference image will typically be at a significantly lower spatial resolution than the </a:t>
            </a:r>
            <a:r>
              <a:rPr lang="en-ZA" altLang="en-US" dirty="0" err="1">
                <a:ea typeface="Microsoft YaHei" panose="020B0503020204020204" pitchFamily="34" charset="-122"/>
              </a:rPr>
              <a:t>uncalibrated</a:t>
            </a:r>
            <a:r>
              <a:rPr lang="en-ZA" altLang="en-US" dirty="0">
                <a:ea typeface="Microsoft YaHei" panose="020B0503020204020204" pitchFamily="34" charset="-122"/>
              </a:rPr>
              <a:t> image</a:t>
            </a:r>
            <a:r>
              <a:rPr lang="en-ZA" altLang="en-US" dirty="0" smtClean="0">
                <a:ea typeface="Microsoft YaHei" panose="020B0503020204020204" pitchFamily="34" charset="-122"/>
              </a:rPr>
              <a:t>.</a:t>
            </a:r>
            <a:endParaRPr lang="en-ZA" altLang="en-US" dirty="0">
              <a:ea typeface="Microsoft YaHei" panose="020B0503020204020204" pitchFamily="34" charset="-122"/>
            </a:endParaRPr>
          </a:p>
          <a:p>
            <a:pPr marL="285750" indent="-285750">
              <a:buFont typeface="Arial" panose="020B0604020202020204" pitchFamily="34" charset="0"/>
              <a:buChar char="•"/>
            </a:pPr>
            <a:r>
              <a:rPr lang="en-ZA" altLang="en-US" dirty="0">
                <a:ea typeface="Microsoft YaHei" panose="020B0503020204020204" pitchFamily="34" charset="-122"/>
              </a:rPr>
              <a:t>Atmospheric and BRDF effects </a:t>
            </a:r>
            <a:r>
              <a:rPr lang="en-ZA" altLang="en-US" dirty="0" smtClean="0">
                <a:ea typeface="Microsoft YaHei" panose="020B0503020204020204" pitchFamily="34" charset="-122"/>
              </a:rPr>
              <a:t>can only be coarsely approximated at low spatial resolution.</a:t>
            </a:r>
          </a:p>
          <a:p>
            <a:pPr marL="285750" indent="-285750">
              <a:buFont typeface="Arial" panose="020B0604020202020204" pitchFamily="34" charset="0"/>
              <a:buChar char="•"/>
            </a:pPr>
            <a:r>
              <a:rPr lang="en-ZA" altLang="en-US" dirty="0" smtClean="0">
                <a:ea typeface="Microsoft YaHei" panose="020B0503020204020204" pitchFamily="34" charset="-122"/>
              </a:rPr>
              <a:t>Another assumption is that differences in spectral sensitivities between the reference and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sensors can be adequately described by the linear model.</a:t>
            </a:r>
            <a:endParaRPr lang="en-ZA" altLang="en-US" dirty="0">
              <a:ea typeface="Microsoft YaHei" panose="020B0503020204020204" pitchFamily="34" charset="-122"/>
            </a:endParaRPr>
          </a:p>
          <a:p>
            <a:pPr marL="285750" indent="-285750">
              <a:buFont typeface="Arial" panose="020B0604020202020204" pitchFamily="34" charset="0"/>
              <a:buChar char="•"/>
            </a:pPr>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3435144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a:solidFill>
                  <a:srgbClr val="1F497D"/>
                </a:solidFill>
                <a:ea typeface="Microsoft YaHei" panose="020B0503020204020204" pitchFamily="34" charset="-122"/>
              </a:rPr>
              <a:t>Method:</a:t>
            </a:r>
          </a:p>
          <a:p>
            <a:pPr>
              <a:buClrTx/>
              <a:buFontTx/>
              <a:buNone/>
            </a:pPr>
            <a:r>
              <a:rPr lang="en-US" altLang="en-US" sz="2800" b="1" dirty="0" smtClean="0">
                <a:solidFill>
                  <a:srgbClr val="1F497D"/>
                </a:solidFill>
                <a:ea typeface="Microsoft YaHei" panose="020B0503020204020204" pitchFamily="34" charset="-122"/>
              </a:rPr>
              <a:t>Procedure</a:t>
            </a:r>
            <a:endParaRPr lang="en-US" altLang="en-US" sz="2800" b="1" dirty="0">
              <a:solidFill>
                <a:srgbClr val="1F497D"/>
              </a:solidFill>
              <a:ea typeface="Microsoft YaHei" panose="020B0503020204020204" pitchFamily="34" charset="-122"/>
            </a:endParaRPr>
          </a:p>
        </p:txBody>
      </p:sp>
      <p:pic>
        <p:nvPicPr>
          <p:cNvPr id="3" name="Picture 2"/>
          <p:cNvPicPr>
            <a:picLocks noChangeAspect="1"/>
          </p:cNvPicPr>
          <p:nvPr/>
        </p:nvPicPr>
        <p:blipFill>
          <a:blip r:embed="rId3"/>
          <a:stretch>
            <a:fillRect/>
          </a:stretch>
        </p:blipFill>
        <p:spPr>
          <a:xfrm>
            <a:off x="431845" y="1772816"/>
            <a:ext cx="8224153" cy="4366869"/>
          </a:xfrm>
          <a:prstGeom prst="rect">
            <a:avLst/>
          </a:prstGeom>
        </p:spPr>
      </p:pic>
    </p:spTree>
    <p:extLst>
      <p:ext uri="{BB962C8B-B14F-4D97-AF65-F5344CB8AC3E}">
        <p14:creationId xmlns:p14="http://schemas.microsoft.com/office/powerpoint/2010/main" val="37935869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Application:</a:t>
            </a:r>
          </a:p>
          <a:p>
            <a:pPr>
              <a:buClrTx/>
              <a:buFontTx/>
              <a:buNone/>
            </a:pPr>
            <a:r>
              <a:rPr lang="en-US" altLang="en-US" sz="2800" b="1" dirty="0" smtClean="0">
                <a:solidFill>
                  <a:srgbClr val="1F497D"/>
                </a:solidFill>
                <a:ea typeface="Microsoft YaHei" panose="020B0503020204020204" pitchFamily="34" charset="-122"/>
              </a:rPr>
              <a:t>Study Site and Data</a:t>
            </a:r>
            <a:endParaRPr lang="en-US" altLang="en-US" sz="2800" b="1" dirty="0">
              <a:solidFill>
                <a:srgbClr val="1F497D"/>
              </a:solidFill>
              <a:ea typeface="Microsoft YaHei" panose="020B0503020204020204" pitchFamily="34"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484784"/>
            <a:ext cx="4562396" cy="4437112"/>
          </a:xfrm>
          <a:prstGeom prst="rect">
            <a:avLst/>
          </a:prstGeom>
        </p:spPr>
      </p:pic>
      <p:sp>
        <p:nvSpPr>
          <p:cNvPr id="10" name="Text Box 2"/>
          <p:cNvSpPr txBox="1">
            <a:spLocks noChangeArrowheads="1"/>
          </p:cNvSpPr>
          <p:nvPr/>
        </p:nvSpPr>
        <p:spPr bwMode="auto">
          <a:xfrm>
            <a:off x="251520" y="1600200"/>
            <a:ext cx="4176464"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NGI 0.5m/pixel </a:t>
            </a:r>
            <a:r>
              <a:rPr lang="en-GB" dirty="0"/>
              <a:t>multi-spectral aerial </a:t>
            </a:r>
            <a:r>
              <a:rPr lang="en-GB" dirty="0" smtClean="0"/>
              <a:t>imagery.  2228 </a:t>
            </a:r>
            <a:r>
              <a:rPr lang="en-GB" dirty="0"/>
              <a:t>images captured during four separate aerial campaigns flown over multiple days from 22 January 2010 to 8 February </a:t>
            </a:r>
            <a:r>
              <a:rPr lang="en-GB" dirty="0" smtClean="0"/>
              <a:t>2010.</a:t>
            </a:r>
          </a:p>
          <a:p>
            <a:pPr marL="285750" indent="-285750">
              <a:buFont typeface="Arial" panose="020B0604020202020204" pitchFamily="34" charset="0"/>
              <a:buChar char="•"/>
            </a:pPr>
            <a:r>
              <a:rPr lang="en-GB" dirty="0" smtClean="0"/>
              <a:t>MODIS </a:t>
            </a:r>
            <a:r>
              <a:rPr lang="en-GB" dirty="0"/>
              <a:t>MCD43A4 </a:t>
            </a:r>
            <a:r>
              <a:rPr lang="en-GB" dirty="0" smtClean="0"/>
              <a:t>16-day composite </a:t>
            </a:r>
            <a:r>
              <a:rPr lang="en-GB" dirty="0"/>
              <a:t>image for the period from 25 January 2010 to 9 February 2010 </a:t>
            </a:r>
            <a:r>
              <a:rPr lang="en-GB" dirty="0" smtClean="0"/>
              <a:t>selected </a:t>
            </a:r>
            <a:r>
              <a:rPr lang="en-GB" dirty="0"/>
              <a:t>as a reference for the </a:t>
            </a:r>
            <a:r>
              <a:rPr lang="en-GB" dirty="0" smtClean="0"/>
              <a:t>radiometric calibration</a:t>
            </a:r>
            <a:r>
              <a:rPr lang="en-GB" dirty="0"/>
              <a:t>.  </a:t>
            </a:r>
            <a:r>
              <a:rPr lang="en-GB" dirty="0" smtClean="0"/>
              <a:t>500m/pixel with similar bands to NGI.</a:t>
            </a:r>
          </a:p>
          <a:p>
            <a:pPr marL="285750" indent="-285750">
              <a:buFont typeface="Arial" panose="020B0604020202020204" pitchFamily="34" charset="0"/>
              <a:buChar char="•"/>
            </a:pPr>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445504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67544" y="38938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err="1" smtClean="0">
                <a:solidFill>
                  <a:srgbClr val="1F497D"/>
                </a:solidFill>
                <a:ea typeface="Microsoft YaHei" panose="020B0503020204020204" pitchFamily="34" charset="-122"/>
              </a:rPr>
              <a:t>Uncalibrated</a:t>
            </a:r>
            <a:r>
              <a:rPr lang="en-US" altLang="en-US" sz="2800" b="1" dirty="0" smtClean="0">
                <a:solidFill>
                  <a:srgbClr val="1F497D"/>
                </a:solidFill>
                <a:ea typeface="Microsoft YaHei" panose="020B0503020204020204" pitchFamily="34" charset="-122"/>
              </a:rPr>
              <a:t> NGI Mosaic</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7" y="1207009"/>
            <a:ext cx="5256584" cy="5256584"/>
          </a:xfrm>
          <a:prstGeom prst="rect">
            <a:avLst/>
          </a:prstGeom>
        </p:spPr>
      </p:pic>
    </p:spTree>
    <p:extLst>
      <p:ext uri="{BB962C8B-B14F-4D97-AF65-F5344CB8AC3E}">
        <p14:creationId xmlns:p14="http://schemas.microsoft.com/office/powerpoint/2010/main" val="21737528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67544" y="401430"/>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Calibrated NGI Mosaic</a:t>
            </a:r>
            <a:endParaRPr lang="en-US" altLang="en-US" sz="2800" b="1" dirty="0">
              <a:solidFill>
                <a:srgbClr val="1F497D"/>
              </a:solidFill>
              <a:ea typeface="Microsoft YaHei" panose="020B0503020204020204" pitchFamily="34" charset="-122"/>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7944" y="1208798"/>
            <a:ext cx="5257800" cy="5257800"/>
          </a:xfrm>
          <a:prstGeom prst="rect">
            <a:avLst/>
          </a:prstGeom>
        </p:spPr>
      </p:pic>
    </p:spTree>
    <p:extLst>
      <p:ext uri="{BB962C8B-B14F-4D97-AF65-F5344CB8AC3E}">
        <p14:creationId xmlns:p14="http://schemas.microsoft.com/office/powerpoint/2010/main" val="1319438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012" y="1122717"/>
            <a:ext cx="5525243" cy="5525243"/>
          </a:xfrm>
          <a:prstGeom prst="rect">
            <a:avLst/>
          </a:prstGeom>
        </p:spPr>
      </p:pic>
      <p:sp>
        <p:nvSpPr>
          <p:cNvPr id="9218" name="Text Box 2"/>
          <p:cNvSpPr txBox="1">
            <a:spLocks noChangeArrowheads="1"/>
          </p:cNvSpPr>
          <p:nvPr/>
        </p:nvSpPr>
        <p:spPr bwMode="auto">
          <a:xfrm>
            <a:off x="7056275" y="6187312"/>
            <a:ext cx="1954560" cy="460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MODIS Reference</a:t>
            </a:r>
            <a:endParaRPr lang="en-GB" altLang="en-US" b="1" dirty="0">
              <a:ea typeface="Microsoft YaHei" panose="020B0503020204020204" pitchFamily="34" charset="-122"/>
            </a:endParaRPr>
          </a:p>
        </p:txBody>
      </p:sp>
      <p:sp>
        <p:nvSpPr>
          <p:cNvPr id="9217"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2425187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012" y="1122717"/>
            <a:ext cx="5525243" cy="5525243"/>
          </a:xfrm>
          <a:prstGeom prst="rect">
            <a:avLst/>
          </a:prstGeom>
        </p:spPr>
      </p:pic>
      <p:sp>
        <p:nvSpPr>
          <p:cNvPr id="9218" name="Text Box 2"/>
          <p:cNvSpPr txBox="1">
            <a:spLocks noChangeArrowheads="1"/>
          </p:cNvSpPr>
          <p:nvPr/>
        </p:nvSpPr>
        <p:spPr bwMode="auto">
          <a:xfrm>
            <a:off x="7056275" y="6187312"/>
            <a:ext cx="1954560" cy="460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NGI Mosaic</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0177482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431" y="1122717"/>
            <a:ext cx="5525243" cy="5525243"/>
          </a:xfrm>
          <a:prstGeom prst="rect">
            <a:avLst/>
          </a:prstGeom>
        </p:spPr>
      </p:pic>
      <p:sp>
        <p:nvSpPr>
          <p:cNvPr id="9218" name="Text Box 2"/>
          <p:cNvSpPr txBox="1">
            <a:spLocks noChangeArrowheads="1"/>
          </p:cNvSpPr>
          <p:nvPr/>
        </p:nvSpPr>
        <p:spPr bwMode="auto">
          <a:xfrm>
            <a:off x="7056275" y="6021288"/>
            <a:ext cx="1954560" cy="626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r>
              <a:rPr lang="en-GB" altLang="en-US" b="1" dirty="0" smtClean="0">
                <a:ea typeface="Microsoft YaHei" panose="020B0503020204020204" pitchFamily="34" charset="-122"/>
              </a:rPr>
              <a:t>Difference Raster  </a:t>
            </a:r>
          </a:p>
          <a:p>
            <a:r>
              <a:rPr lang="en-GB" altLang="en-US" b="1" dirty="0" smtClean="0">
                <a:ea typeface="Microsoft YaHei" panose="020B0503020204020204" pitchFamily="34" charset="-122"/>
              </a:rPr>
              <a:t>(2|NGI-MODIS|)</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of NGI 500m Mosaic to MODIS Reference</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945525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283968" y="1556792"/>
            <a:ext cx="4659630" cy="4659630"/>
          </a:xfrm>
          <a:prstGeom prst="rect">
            <a:avLst/>
          </a:prstGeom>
        </p:spPr>
      </p:pic>
      <p:sp>
        <p:nvSpPr>
          <p:cNvPr id="16" name="Text Box 2"/>
          <p:cNvSpPr txBox="1">
            <a:spLocks noChangeArrowheads="1"/>
          </p:cNvSpPr>
          <p:nvPr/>
        </p:nvSpPr>
        <p:spPr bwMode="auto">
          <a:xfrm>
            <a:off x="179512" y="1600200"/>
            <a:ext cx="4104456"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ZA" altLang="en-US" dirty="0" smtClean="0">
                <a:ea typeface="Microsoft YaHei" panose="020B0503020204020204" pitchFamily="34" charset="-122"/>
              </a:rPr>
              <a:t>10m resolution SPOT 5 level 1A image, acquired on 21 January 2010.</a:t>
            </a:r>
          </a:p>
          <a:p>
            <a:pPr marL="285750" indent="-285750">
              <a:buFont typeface="Arial" panose="020B0604020202020204" pitchFamily="34" charset="0"/>
              <a:buChar char="•"/>
            </a:pPr>
            <a:r>
              <a:rPr lang="en-ZA" altLang="en-US" dirty="0" err="1" smtClean="0">
                <a:ea typeface="Microsoft YaHei" panose="020B0503020204020204" pitchFamily="34" charset="-122"/>
              </a:rPr>
              <a:t>Orthorectified</a:t>
            </a:r>
            <a:r>
              <a:rPr lang="en-ZA" altLang="en-US" dirty="0" smtClean="0">
                <a:ea typeface="Microsoft YaHei" panose="020B0503020204020204" pitchFamily="34" charset="-122"/>
              </a:rPr>
              <a:t> and corrected to surface reflectance using ATCOR 3.</a:t>
            </a:r>
          </a:p>
          <a:p>
            <a:pPr marL="285750" indent="-285750">
              <a:buFont typeface="Arial" panose="020B0604020202020204" pitchFamily="34" charset="0"/>
              <a:buChar char="•"/>
            </a:pPr>
            <a:r>
              <a:rPr lang="en-ZA" altLang="en-US" dirty="0" smtClean="0">
                <a:ea typeface="Microsoft YaHei" panose="020B0503020204020204" pitchFamily="34" charset="-122"/>
              </a:rPr>
              <a:t>SPOT resolution of 10m useful for checking assumption of slowly varying BRDF and atmospheric effects. </a:t>
            </a:r>
          </a:p>
          <a:p>
            <a:pPr marL="285750" indent="-285750">
              <a:buFont typeface="Arial" panose="020B0604020202020204" pitchFamily="34" charset="0"/>
              <a:buChar char="•"/>
            </a:pPr>
            <a:endParaRPr lang="en-GB" altLang="en-US" dirty="0">
              <a:ea typeface="Microsoft YaHei" panose="020B0503020204020204" pitchFamily="34" charset="-122"/>
            </a:endParaRPr>
          </a:p>
        </p:txBody>
      </p:sp>
      <p:sp>
        <p:nvSpPr>
          <p:cNvPr id="6"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to SPOT</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30772252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Aim</a:t>
            </a:r>
            <a:endParaRPr lang="en-US" altLang="en-US" sz="3200" dirty="0">
              <a:solidFill>
                <a:srgbClr val="1F497D"/>
              </a:solidFill>
              <a:ea typeface="Microsoft YaHei" panose="020B0503020204020204" pitchFamily="34" charset="-122"/>
            </a:endParaRPr>
          </a:p>
        </p:txBody>
      </p:sp>
      <p:sp>
        <p:nvSpPr>
          <p:cNvPr id="8194"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1pPr>
            <a:lvl2pPr marL="27305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2pPr>
            <a:lvl3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3pPr>
            <a:lvl4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4pPr>
            <a:lvl5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9pPr>
          </a:lstStyle>
          <a:p>
            <a:pPr>
              <a:spcBef>
                <a:spcPts val="450"/>
              </a:spcBef>
              <a:buClrTx/>
              <a:buSzPct val="85000"/>
              <a:buFontTx/>
              <a:buNone/>
            </a:pPr>
            <a:r>
              <a:rPr lang="en-ZA" altLang="en-US" dirty="0" smtClean="0">
                <a:ea typeface="Microsoft YaHei" panose="020B0503020204020204" pitchFamily="34" charset="-122"/>
              </a:rPr>
              <a:t>The research aim is to develop an automated or semi-automated image analysis technique to accurately estimate </a:t>
            </a:r>
            <a:r>
              <a:rPr lang="en-ZA" altLang="en-US" i="1" dirty="0" smtClean="0">
                <a:ea typeface="Microsoft YaHei" panose="020B0503020204020204" pitchFamily="34" charset="-122"/>
              </a:rPr>
              <a:t>P. </a:t>
            </a:r>
            <a:r>
              <a:rPr lang="en-ZA" altLang="en-US" i="1" dirty="0" err="1" smtClean="0">
                <a:ea typeface="Microsoft YaHei" panose="020B0503020204020204" pitchFamily="34" charset="-122"/>
              </a:rPr>
              <a:t>afra</a:t>
            </a:r>
            <a:r>
              <a:rPr lang="en-ZA" altLang="en-US" i="1" dirty="0" smtClean="0">
                <a:ea typeface="Microsoft YaHei" panose="020B0503020204020204" pitchFamily="34" charset="-122"/>
              </a:rPr>
              <a:t> </a:t>
            </a:r>
            <a:r>
              <a:rPr lang="en-ZA" altLang="en-US" dirty="0" smtClean="0">
                <a:ea typeface="Microsoft YaHei" panose="020B0503020204020204" pitchFamily="34" charset="-122"/>
              </a:rPr>
              <a:t>canopy cover and Total Above Ground Carbon (TAGC) in pristine and transformed Subtropical Thicket, over large areas.  A secondary aim is for the mapping techniques to make use of freely available, </a:t>
            </a:r>
            <a:r>
              <a:rPr lang="en-ZA" altLang="en-US" dirty="0" err="1" smtClean="0">
                <a:ea typeface="Microsoft YaHei" panose="020B0503020204020204" pitchFamily="34" charset="-122"/>
              </a:rPr>
              <a:t>uncalibrated</a:t>
            </a:r>
            <a:r>
              <a:rPr lang="en-ZA" altLang="en-US" dirty="0" smtClean="0">
                <a:ea typeface="Microsoft YaHei" panose="020B0503020204020204" pitchFamily="34" charset="-122"/>
              </a:rPr>
              <a:t>, very high resolution (VHR) aerial imagery from Chief Directorate: National Geospatial Information (NGI).</a:t>
            </a:r>
            <a:endParaRPr lang="en-US"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None/>
            </a:pP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955" y="2260864"/>
            <a:ext cx="3800637" cy="36000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5315" y="2276872"/>
            <a:ext cx="3801485" cy="3600000"/>
          </a:xfrm>
          <a:prstGeom prst="rect">
            <a:avLst/>
          </a:prstGeom>
        </p:spPr>
      </p:pic>
      <p:sp>
        <p:nvSpPr>
          <p:cNvPr id="21" name="Text Box 3"/>
          <p:cNvSpPr txBox="1">
            <a:spLocks noChangeArrowheads="1"/>
          </p:cNvSpPr>
          <p:nvPr/>
        </p:nvSpPr>
        <p:spPr bwMode="auto">
          <a:xfrm>
            <a:off x="949217"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a:ea typeface="Microsoft YaHei" panose="020B0503020204020204" pitchFamily="34" charset="-122"/>
              </a:rPr>
              <a:t>NGI </a:t>
            </a:r>
            <a:r>
              <a:rPr lang="en-GB" altLang="en-US" b="1" dirty="0" smtClean="0">
                <a:ea typeface="Microsoft YaHei" panose="020B0503020204020204" pitchFamily="34" charset="-122"/>
              </a:rPr>
              <a:t>Calibrated </a:t>
            </a:r>
            <a:r>
              <a:rPr lang="en-GB" altLang="en-US" b="1" dirty="0">
                <a:ea typeface="Microsoft YaHei" panose="020B0503020204020204" pitchFamily="34" charset="-122"/>
              </a:rPr>
              <a:t>Mosaic</a:t>
            </a:r>
          </a:p>
        </p:txBody>
      </p:sp>
      <p:sp>
        <p:nvSpPr>
          <p:cNvPr id="22" name="Text Box 3"/>
          <p:cNvSpPr txBox="1">
            <a:spLocks noChangeArrowheads="1"/>
          </p:cNvSpPr>
          <p:nvPr/>
        </p:nvSpPr>
        <p:spPr bwMode="auto">
          <a:xfrm>
            <a:off x="5160656" y="6182761"/>
            <a:ext cx="25923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SPOT Surface Reflectance</a:t>
            </a:r>
            <a:endParaRPr lang="en-GB" altLang="en-US" b="1" dirty="0">
              <a:ea typeface="Microsoft YaHei" panose="020B0503020204020204" pitchFamily="34" charset="-122"/>
            </a:endParaRPr>
          </a:p>
        </p:txBody>
      </p:sp>
      <p:sp>
        <p:nvSpPr>
          <p:cNvPr id="23" name="Text Box 3"/>
          <p:cNvSpPr txBox="1">
            <a:spLocks noChangeArrowheads="1"/>
          </p:cNvSpPr>
          <p:nvPr/>
        </p:nvSpPr>
        <p:spPr bwMode="auto">
          <a:xfrm>
            <a:off x="461784" y="1412776"/>
            <a:ext cx="7859216" cy="644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77800" indent="-17780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1pPr>
            <a:lvl2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2pPr>
            <a:lvl3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3pPr>
            <a:lvl4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4pPr>
            <a:lvl5pPr>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77800" algn="l"/>
                <a:tab pos="625475" algn="l"/>
                <a:tab pos="1074738" algn="l"/>
                <a:tab pos="1524000" algn="l"/>
                <a:tab pos="1973263" algn="l"/>
                <a:tab pos="2422525" algn="l"/>
                <a:tab pos="2871788" algn="l"/>
                <a:tab pos="3321050" algn="l"/>
                <a:tab pos="3770313" algn="l"/>
                <a:tab pos="4219575" algn="l"/>
                <a:tab pos="4668838" algn="l"/>
                <a:tab pos="5118100" algn="l"/>
                <a:tab pos="5567363" algn="l"/>
                <a:tab pos="6016625" algn="l"/>
                <a:tab pos="6465888" algn="l"/>
                <a:tab pos="6915150" algn="l"/>
                <a:tab pos="7364413" algn="l"/>
                <a:tab pos="7813675" algn="l"/>
                <a:tab pos="8262938" algn="l"/>
                <a:tab pos="8712200" algn="l"/>
                <a:tab pos="9161463" algn="l"/>
              </a:tabLst>
              <a:defRPr>
                <a:solidFill>
                  <a:srgbClr val="000000"/>
                </a:solidFill>
                <a:latin typeface="Calibri" panose="020F0502020204030204" pitchFamily="34" charset="0"/>
                <a:cs typeface="Arial" panose="020B0604020202020204" pitchFamily="34" charset="0"/>
              </a:defRPr>
            </a:lvl9pPr>
          </a:lstStyle>
          <a:p>
            <a:pPr>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Mean absolute difference of </a:t>
            </a:r>
            <a:r>
              <a:rPr lang="en-ZA" dirty="0"/>
              <a:t>3.92%</a:t>
            </a:r>
            <a:endParaRPr lang="en-GB" altLang="en-US" dirty="0">
              <a:ea typeface="Microsoft YaHei" panose="020B0503020204020204" pitchFamily="34" charset="-122"/>
            </a:endParaRPr>
          </a:p>
        </p:txBody>
      </p:sp>
      <p:sp>
        <p:nvSpPr>
          <p:cNvPr id="8"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Comparison to SPOT</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418581661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a:t>
            </a:r>
            <a:r>
              <a:rPr lang="en-GB" altLang="en-US" b="1" dirty="0" err="1" smtClean="0">
                <a:ea typeface="Microsoft YaHei" panose="020B0503020204020204" pitchFamily="34" charset="-122"/>
              </a:rPr>
              <a:t>Uncalibrated</a:t>
            </a:r>
            <a:r>
              <a:rPr lang="en-GB" altLang="en-US" b="1" dirty="0" smtClean="0">
                <a:ea typeface="Microsoft YaHei" panose="020B0503020204020204" pitchFamily="34" charset="-122"/>
              </a:rPr>
              <a:t>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409582949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1268760"/>
            <a:ext cx="5445224" cy="5445224"/>
          </a:xfrm>
          <a:prstGeom prst="rect">
            <a:avLst/>
          </a:prstGeom>
        </p:spPr>
      </p:pic>
      <p:sp>
        <p:nvSpPr>
          <p:cNvPr id="9" name="Text Box 3"/>
          <p:cNvSpPr txBox="1">
            <a:spLocks noChangeArrowheads="1"/>
          </p:cNvSpPr>
          <p:nvPr/>
        </p:nvSpPr>
        <p:spPr bwMode="auto">
          <a:xfrm>
            <a:off x="6128792" y="6309320"/>
            <a:ext cx="27636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spcBef>
                <a:spcPts val="600"/>
              </a:spcBef>
              <a:buClrTx/>
              <a:buFontTx/>
              <a:buNone/>
            </a:pPr>
            <a:r>
              <a:rPr lang="en-GB" altLang="en-US" b="1" dirty="0" smtClean="0">
                <a:ea typeface="Microsoft YaHei" panose="020B0503020204020204" pitchFamily="34" charset="-122"/>
              </a:rPr>
              <a:t>NGI Calibrated Close-Up</a:t>
            </a:r>
            <a:endParaRPr lang="en-GB" altLang="en-US" b="1" dirty="0">
              <a:ea typeface="Microsoft YaHei" panose="020B0503020204020204" pitchFamily="34" charset="-122"/>
            </a:endParaRPr>
          </a:p>
        </p:txBody>
      </p:sp>
      <p:sp>
        <p:nvSpPr>
          <p:cNvPr id="5" name="Text Box 1"/>
          <p:cNvSpPr txBox="1">
            <a:spLocks noChangeArrowheads="1"/>
          </p:cNvSpPr>
          <p:nvPr/>
        </p:nvSpPr>
        <p:spPr bwMode="auto">
          <a:xfrm>
            <a:off x="395536" y="404664"/>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Results:</a:t>
            </a:r>
          </a:p>
          <a:p>
            <a:pPr>
              <a:buClrTx/>
              <a:buFontTx/>
              <a:buNone/>
            </a:pPr>
            <a:r>
              <a:rPr lang="en-US" altLang="en-US" sz="2800" b="1" dirty="0" smtClean="0">
                <a:solidFill>
                  <a:srgbClr val="1F497D"/>
                </a:solidFill>
                <a:ea typeface="Microsoft YaHei" panose="020B0503020204020204" pitchFamily="34" charset="-122"/>
              </a:rPr>
              <a:t>Hot-spots and Seam Lines</a:t>
            </a:r>
            <a:endParaRPr lang="en-US" altLang="en-US" sz="2800" b="1" dirty="0">
              <a:solidFill>
                <a:srgbClr val="1F497D"/>
              </a:solidFill>
              <a:ea typeface="Microsoft YaHei" panose="020B0503020204020204" pitchFamily="34" charset="-122"/>
            </a:endParaRPr>
          </a:p>
        </p:txBody>
      </p:sp>
    </p:spTree>
    <p:extLst>
      <p:ext uri="{BB962C8B-B14F-4D97-AF65-F5344CB8AC3E}">
        <p14:creationId xmlns:p14="http://schemas.microsoft.com/office/powerpoint/2010/main" val="214564166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800" b="1" dirty="0" smtClean="0">
                <a:solidFill>
                  <a:srgbClr val="1F497D"/>
                </a:solidFill>
                <a:ea typeface="Microsoft YaHei" panose="020B0503020204020204" pitchFamily="34" charset="-122"/>
              </a:rPr>
              <a:t>Discussion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556792"/>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ZA" altLang="en-US" dirty="0">
                <a:ea typeface="Microsoft YaHei" panose="020B0503020204020204" pitchFamily="34" charset="-122"/>
              </a:rPr>
              <a:t>Imagery calibrated using this method has been successfully used for a vegetation mapping study and is currently being used for carbon mapping.</a:t>
            </a:r>
          </a:p>
          <a:p>
            <a:pPr marL="285750" indent="-285750">
              <a:buFont typeface="Arial" panose="020B0604020202020204" pitchFamily="34" charset="0"/>
              <a:buChar char="•"/>
            </a:pPr>
            <a:r>
              <a:rPr lang="en-ZA" altLang="en-US" dirty="0" smtClean="0">
                <a:ea typeface="Microsoft YaHei" panose="020B0503020204020204" pitchFamily="34" charset="-122"/>
              </a:rPr>
              <a:t>There are a number of ways this could be incorporated in NGI’s workflow.</a:t>
            </a:r>
          </a:p>
          <a:p>
            <a:pPr marL="285750" indent="-285750">
              <a:buFont typeface="Arial" panose="020B0604020202020204" pitchFamily="34" charset="0"/>
              <a:buChar char="•"/>
            </a:pPr>
            <a:endParaRPr lang="en-ZA" altLang="en-US" dirty="0" smtClean="0">
              <a:ea typeface="Microsoft YaHei" panose="020B0503020204020204" pitchFamily="34" charset="-122"/>
            </a:endParaRPr>
          </a:p>
          <a:p>
            <a:pPr marL="285750" indent="-285750">
              <a:buFont typeface="Arial" panose="020B0604020202020204" pitchFamily="34" charset="0"/>
              <a:buChar char="•"/>
            </a:pPr>
            <a:r>
              <a:rPr lang="en-ZA" altLang="en-US" dirty="0" smtClean="0">
                <a:ea typeface="Microsoft YaHei" panose="020B0503020204020204" pitchFamily="34" charset="-122"/>
              </a:rPr>
              <a:t>No need for explicit BRDF or atmospheric correction.</a:t>
            </a:r>
          </a:p>
          <a:p>
            <a:pPr marL="285750" indent="-285750">
              <a:buFont typeface="Arial" panose="020B0604020202020204" pitchFamily="34" charset="0"/>
              <a:buChar char="•"/>
            </a:pPr>
            <a:r>
              <a:rPr lang="en-ZA" altLang="en-US" dirty="0" smtClean="0">
                <a:ea typeface="Microsoft YaHei" panose="020B0503020204020204" pitchFamily="34" charset="-122"/>
              </a:rPr>
              <a:t>Mosaic smoothness achieved implicitly.</a:t>
            </a:r>
          </a:p>
          <a:p>
            <a:pPr marL="285750" indent="-285750">
              <a:buFont typeface="Arial" panose="020B0604020202020204" pitchFamily="34" charset="0"/>
              <a:buChar char="•"/>
            </a:pPr>
            <a:r>
              <a:rPr lang="en-ZA" altLang="en-US" dirty="0" smtClean="0">
                <a:ea typeface="Microsoft YaHei" panose="020B0503020204020204" pitchFamily="34" charset="-122"/>
              </a:rPr>
              <a:t>Relatively simple and fast.</a:t>
            </a:r>
          </a:p>
          <a:p>
            <a:pPr marL="285750" indent="-285750">
              <a:buFont typeface="Arial" panose="020B0604020202020204" pitchFamily="34" charset="0"/>
              <a:buChar char="•"/>
            </a:pPr>
            <a:r>
              <a:rPr lang="en-ZA" altLang="en-US" dirty="0" smtClean="0">
                <a:ea typeface="Microsoft YaHei" panose="020B0503020204020204" pitchFamily="34" charset="-122"/>
              </a:rPr>
              <a:t>Need for ground reflectance measurements avoided.</a:t>
            </a:r>
          </a:p>
          <a:p>
            <a:pPr marL="285750" indent="-285750">
              <a:buFont typeface="Arial" panose="020B0604020202020204" pitchFamily="34" charset="0"/>
              <a:buChar char="•"/>
            </a:pPr>
            <a:r>
              <a:rPr lang="en-ZA" altLang="en-US" dirty="0" smtClean="0">
                <a:ea typeface="Microsoft YaHei" panose="020B0503020204020204" pitchFamily="34" charset="-122"/>
              </a:rPr>
              <a:t>Requires spectrally similar and concurrent reference image.</a:t>
            </a:r>
          </a:p>
          <a:p>
            <a:pPr marL="285750" indent="-285750">
              <a:buFont typeface="Arial" panose="020B0604020202020204" pitchFamily="34" charset="0"/>
              <a:buChar char="•"/>
            </a:pPr>
            <a:r>
              <a:rPr lang="en-ZA" altLang="en-US" dirty="0" smtClean="0">
                <a:ea typeface="Microsoft YaHei" panose="020B0503020204020204" pitchFamily="34" charset="-122"/>
              </a:rPr>
              <a:t>Assumptions of slowly varying BRDF and similarity of uncalibrated and reference sensor spectral sensitivities may not always hold in practice and are limitations of the method.</a:t>
            </a:r>
          </a:p>
          <a:p>
            <a:pPr marL="285750" indent="-285750">
              <a:buFont typeface="Arial" panose="020B0604020202020204" pitchFamily="34" charset="0"/>
              <a:buChar char="•"/>
            </a:pPr>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24765241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a:solidFill>
                  <a:srgbClr val="1F497D"/>
                </a:solidFill>
                <a:ea typeface="Microsoft YaHei" panose="020B0503020204020204" pitchFamily="34" charset="-122"/>
              </a:rPr>
              <a:t>Time Schedule</a:t>
            </a:r>
          </a:p>
        </p:txBody>
      </p:sp>
      <p:graphicFrame>
        <p:nvGraphicFramePr>
          <p:cNvPr id="21506" name="Group 2"/>
          <p:cNvGraphicFramePr>
            <a:graphicFrameLocks noGrp="1"/>
          </p:cNvGraphicFramePr>
          <p:nvPr>
            <p:extLst>
              <p:ext uri="{D42A27DB-BD31-4B8C-83A1-F6EECF244321}">
                <p14:modId xmlns:p14="http://schemas.microsoft.com/office/powerpoint/2010/main" val="4054309362"/>
              </p:ext>
            </p:extLst>
          </p:nvPr>
        </p:nvGraphicFramePr>
        <p:xfrm>
          <a:off x="395535" y="1628800"/>
          <a:ext cx="8291269" cy="2232250"/>
        </p:xfrm>
        <a:graphic>
          <a:graphicData uri="http://schemas.openxmlformats.org/drawingml/2006/table">
            <a:tbl>
              <a:tblPr/>
              <a:tblGrid>
                <a:gridCol w="442159"/>
                <a:gridCol w="1190067"/>
                <a:gridCol w="849824"/>
                <a:gridCol w="580138"/>
                <a:gridCol w="580138"/>
                <a:gridCol w="290853"/>
                <a:gridCol w="290853"/>
                <a:gridCol w="580138"/>
                <a:gridCol w="580138"/>
                <a:gridCol w="580138"/>
                <a:gridCol w="580138"/>
                <a:gridCol w="580138"/>
                <a:gridCol w="580138"/>
                <a:gridCol w="586409"/>
              </a:tblGrid>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No.</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Task Description</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Deliverable</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Jun-15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Aug-15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Oct-15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Dec-15</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Feb-16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Apr-16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Jun-16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Aug-16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Oct-16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r"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Dec-16</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9360" cap="flat" cmpd="sng" algn="ctr">
                      <a:solidFill>
                        <a:srgbClr val="FFFFFF"/>
                      </a:solidFill>
                      <a:prstDash val="solid"/>
                      <a:round/>
                      <a:headEnd type="none" w="med" len="med"/>
                      <a:tailEnd type="none" w="med" len="med"/>
                    </a:lnB>
                    <a:lnTlToBr>
                      <a:noFill/>
                    </a:lnTlToBr>
                    <a:lnBlToTr>
                      <a:noFill/>
                    </a:lnBlToTr>
                    <a:solidFill>
                      <a:srgbClr val="4F81BD"/>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smtClean="0">
                          <a:ln>
                            <a:noFill/>
                          </a:ln>
                          <a:solidFill>
                            <a:srgbClr val="FFFFFF"/>
                          </a:solidFill>
                          <a:effectLst/>
                          <a:latin typeface="Calibri" panose="020F0502020204030204" pitchFamily="34" charset="0"/>
                          <a:cs typeface="Arial" panose="020B0604020202020204" pitchFamily="34" charset="0"/>
                        </a:rPr>
                        <a:t>1</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Editing papers</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mn-lt"/>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936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smtClean="0">
                          <a:ln>
                            <a:noFill/>
                          </a:ln>
                          <a:solidFill>
                            <a:srgbClr val="FFFFFF"/>
                          </a:solidFill>
                          <a:effectLst/>
                          <a:latin typeface="Calibri" panose="020F0502020204030204" pitchFamily="34" charset="0"/>
                          <a:cs typeface="Arial" panose="020B0604020202020204" pitchFamily="34" charset="0"/>
                        </a:rPr>
                        <a:t>2</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Field study</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mn-lt"/>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3</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Carbon-stock mapping</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95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ZA" altLang="en-US" sz="1100" b="0" i="0" u="none" strike="noStrike" cap="none" normalizeH="0" baseline="0" dirty="0" smtClean="0">
                        <a:ln>
                          <a:noFill/>
                        </a:ln>
                        <a:solidFill>
                          <a:srgbClr val="000000"/>
                        </a:solidFill>
                        <a:effectLst/>
                        <a:latin typeface="+mn-lt"/>
                        <a:cs typeface="Arial" panose="020B0604020202020204" pitchFamily="34" charset="0"/>
                      </a:endParaRPr>
                    </a:p>
                  </a:txBody>
                  <a:tcPr marL="68760" marR="68760" marT="693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endParaRP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D0D8E8"/>
                    </a:solidFill>
                  </a:tcPr>
                </a:tc>
              </a:tr>
              <a:tr h="446450">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1" i="0" u="none" strike="noStrike" cap="none" normalizeH="0" baseline="0" dirty="0" smtClean="0">
                          <a:ln>
                            <a:noFill/>
                          </a:ln>
                          <a:solidFill>
                            <a:srgbClr val="FFFFFF"/>
                          </a:solidFill>
                          <a:effectLst/>
                          <a:latin typeface="Calibri" panose="020F0502020204030204" pitchFamily="34" charset="0"/>
                          <a:cs typeface="Arial" panose="020B0604020202020204" pitchFamily="34" charset="0"/>
                        </a:rPr>
                        <a:t>4</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Dissertation write-up</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95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kumimoji="0" lang="en-ZA" altLang="en-US" sz="1100" b="0" i="0" u="none" strike="noStrike" cap="none" normalizeH="0" baseline="0" dirty="0" smtClean="0">
                        <a:ln>
                          <a:noFill/>
                        </a:ln>
                        <a:solidFill>
                          <a:srgbClr val="000000"/>
                        </a:solidFill>
                        <a:effectLst/>
                        <a:latin typeface="+mn-lt"/>
                        <a:cs typeface="Segoe UI" panose="020B0502040204020203" pitchFamily="34" charset="0"/>
                      </a:endParaRPr>
                    </a:p>
                  </a:txBody>
                  <a:tcPr marL="68760" marR="68760" marT="1512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gridSpan="2">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hMerge="1">
                  <a:txBody>
                    <a:bodyPr/>
                    <a:lstStyle/>
                    <a:p>
                      <a:endParaRPr lang="en-ZA"/>
                    </a:p>
                  </a:txBody>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c>
                  <a:txBody>
                    <a:bodyPr/>
                    <a:lstStyle>
                      <a:lvl1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Microsoft YaHei" panose="020B0503020204020204" pitchFamily="34" charset="-122"/>
                        </a:defRPr>
                      </a:lvl1pPr>
                      <a:lvl2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Microsoft YaHei" panose="020B0503020204020204" pitchFamily="34" charset="-122"/>
                        </a:defRPr>
                      </a:lvl2pPr>
                      <a:lvl3pPr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Calibri" panose="020F0502020204030204" pitchFamily="34" charset="0"/>
                          <a:ea typeface="Microsoft YaHei" panose="020B0503020204020204" pitchFamily="34" charset="-122"/>
                        </a:defRPr>
                      </a:lvl3pPr>
                      <a:lvl4pPr eaLnBrk="0" hangingPunct="0">
                        <a:spcBef>
                          <a:spcPts val="4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Calibri" panose="020F0502020204030204" pitchFamily="34" charset="0"/>
                          <a:ea typeface="Microsoft YaHei" panose="020B0503020204020204" pitchFamily="34" charset="-122"/>
                        </a:defRPr>
                      </a:lvl4pPr>
                      <a:lvl5pPr eaLnBrk="0" hangingPunct="0">
                        <a:spcBef>
                          <a:spcPts val="3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Calibri" panose="020F0502020204030204" pitchFamily="34" charset="0"/>
                          <a:ea typeface="Microsoft YaHei" panose="020B0503020204020204" pitchFamily="34" charset="-122"/>
                        </a:defRPr>
                      </a:lvl9pPr>
                    </a:lstStyle>
                    <a:p>
                      <a:pPr marL="0" marR="0" lvl="0" indent="0" algn="l" defTabSz="449263" rtl="0" eaLnBrk="1" fontAlgn="base" latinLnBrk="0" hangingPunct="1">
                        <a:lnSpc>
                          <a:spcPct val="102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GB" altLang="en-US" sz="1100" b="0" i="0" u="none" strike="noStrike" cap="none" normalizeH="0" baseline="0" dirty="0" smtClean="0">
                          <a:ln>
                            <a:noFill/>
                          </a:ln>
                          <a:solidFill>
                            <a:srgbClr val="000000"/>
                          </a:solidFill>
                          <a:effectLst/>
                          <a:latin typeface="Calibri" panose="020F0502020204030204" pitchFamily="34" charset="0"/>
                          <a:cs typeface="Arial" panose="020B0604020202020204" pitchFamily="34" charset="0"/>
                        </a:rPr>
                        <a:t> </a:t>
                      </a:r>
                    </a:p>
                  </a:txBody>
                  <a:tcPr marL="68760" marR="68760" marT="0" marB="0" anchor="b" horzOverflow="overflow">
                    <a:lnL w="2880" cap="flat" cmpd="sng" algn="ctr">
                      <a:solidFill>
                        <a:srgbClr val="FFFFFF"/>
                      </a:solidFill>
                      <a:prstDash val="solid"/>
                      <a:round/>
                      <a:headEnd type="none" w="med" len="med"/>
                      <a:tailEnd type="none" w="med" len="med"/>
                    </a:lnL>
                    <a:lnR w="2880" cap="flat" cmpd="sng" algn="ctr">
                      <a:solidFill>
                        <a:srgbClr val="FFFFFF"/>
                      </a:solidFill>
                      <a:prstDash val="solid"/>
                      <a:round/>
                      <a:headEnd type="none" w="med" len="med"/>
                      <a:tailEnd type="none" w="med" len="med"/>
                    </a:lnR>
                    <a:lnT w="2880" cap="flat" cmpd="sng" algn="ctr">
                      <a:solidFill>
                        <a:srgbClr val="FFFFFF"/>
                      </a:solidFill>
                      <a:prstDash val="solid"/>
                      <a:round/>
                      <a:headEnd type="none" w="med" len="med"/>
                      <a:tailEnd type="none" w="med" len="med"/>
                    </a:lnT>
                    <a:lnB w="2880" cap="flat" cmpd="sng" algn="ctr">
                      <a:solidFill>
                        <a:srgbClr val="FFFFFF"/>
                      </a:solidFill>
                      <a:prstDash val="solid"/>
                      <a:round/>
                      <a:headEnd type="none" w="med" len="med"/>
                      <a:tailEnd type="none" w="med" len="med"/>
                    </a:lnB>
                    <a:lnTlToBr>
                      <a:noFill/>
                    </a:lnTlToBr>
                    <a:lnBlToTr>
                      <a:noFill/>
                    </a:lnBlToTr>
                    <a:solidFill>
                      <a:srgbClr val="1F497D"/>
                    </a:solidFill>
                  </a:tcPr>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2530" name="Text Box 2"/>
          <p:cNvSpPr txBox="1">
            <a:spLocks noChangeArrowheads="1"/>
          </p:cNvSpPr>
          <p:nvPr/>
        </p:nvSpPr>
        <p:spPr bwMode="auto">
          <a:xfrm>
            <a:off x="457200" y="1600200"/>
            <a:ext cx="8229600" cy="5141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sz="1400" dirty="0"/>
              <a:t>Berk A, Anderson GP, Bernstein LS, Acharya PK, </a:t>
            </a:r>
            <a:r>
              <a:rPr lang="en-GB" sz="1400" dirty="0" err="1"/>
              <a:t>Dothe</a:t>
            </a:r>
            <a:r>
              <a:rPr lang="en-GB" sz="1400" dirty="0"/>
              <a:t> H, Matthew MW, Adler-Golden SM, </a:t>
            </a:r>
            <a:r>
              <a:rPr lang="en-GB" sz="1400" dirty="0" err="1"/>
              <a:t>Chetwynd</a:t>
            </a:r>
            <a:r>
              <a:rPr lang="en-GB" sz="1400" dirty="0"/>
              <a:t> JH, </a:t>
            </a:r>
            <a:r>
              <a:rPr lang="en-GB" sz="1400" dirty="0" err="1"/>
              <a:t>Richtsmeier</a:t>
            </a:r>
            <a:r>
              <a:rPr lang="en-GB" sz="1400" dirty="0"/>
              <a:t> SC, </a:t>
            </a:r>
            <a:r>
              <a:rPr lang="en-GB" sz="1400" dirty="0" err="1"/>
              <a:t>Pukall</a:t>
            </a:r>
            <a:r>
              <a:rPr lang="en-GB" sz="1400" dirty="0"/>
              <a:t> B, Allred CL, </a:t>
            </a:r>
            <a:r>
              <a:rPr lang="en-GB" sz="1400" dirty="0" err="1"/>
              <a:t>Jeong</a:t>
            </a:r>
            <a:r>
              <a:rPr lang="en-GB" sz="1400" dirty="0"/>
              <a:t> LS &amp; Hoke ML 1999. MODTRAN4 radiative transfer </a:t>
            </a:r>
            <a:r>
              <a:rPr lang="en-GB" sz="1400" dirty="0" err="1"/>
              <a:t>modeling</a:t>
            </a:r>
            <a:r>
              <a:rPr lang="en-GB" sz="1400" dirty="0"/>
              <a:t> for atmospheric correction. In </a:t>
            </a:r>
            <a:r>
              <a:rPr lang="en-GB" sz="1400" i="1" dirty="0"/>
              <a:t>Proceedings of SPIE - The International Society for Optical Engineering</a:t>
            </a:r>
            <a:r>
              <a:rPr lang="en-GB" sz="1400" dirty="0"/>
              <a:t>, 348–353. Denver, CO: Society of Photo-Optical Instrumentation Engineers</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Chandelier </a:t>
            </a:r>
            <a:r>
              <a:rPr lang="en-GB" altLang="en-US" sz="1400" dirty="0">
                <a:ea typeface="Microsoft YaHei" panose="020B0503020204020204" pitchFamily="34" charset="-122"/>
              </a:rPr>
              <a:t>L, &amp; </a:t>
            </a:r>
            <a:r>
              <a:rPr lang="en-GB" altLang="en-US" sz="1400" dirty="0" err="1">
                <a:ea typeface="Microsoft YaHei" panose="020B0503020204020204" pitchFamily="34" charset="-122"/>
              </a:rPr>
              <a:t>Martinoty</a:t>
            </a:r>
            <a:r>
              <a:rPr lang="en-GB" altLang="en-US" sz="1400" dirty="0">
                <a:ea typeface="Microsoft YaHei" panose="020B0503020204020204" pitchFamily="34" charset="-122"/>
              </a:rPr>
              <a:t> G 2009. A radiometric aerial triangulation for the equalization of digital aerial images and </a:t>
            </a:r>
            <a:r>
              <a:rPr lang="en-GB" altLang="en-US" sz="1400" dirty="0" err="1">
                <a:ea typeface="Microsoft YaHei" panose="020B0503020204020204" pitchFamily="34" charset="-122"/>
              </a:rPr>
              <a:t>orthoimages</a:t>
            </a:r>
            <a:r>
              <a:rPr lang="en-GB" altLang="en-US" sz="1400" dirty="0">
                <a:ea typeface="Microsoft YaHei" panose="020B0503020204020204" pitchFamily="34" charset="-122"/>
              </a:rPr>
              <a:t>.</a:t>
            </a:r>
            <a:r>
              <a:rPr lang="en-GB" altLang="en-US" sz="1400" i="1" dirty="0">
                <a:ea typeface="Microsoft YaHei" panose="020B0503020204020204" pitchFamily="34" charset="-122"/>
              </a:rPr>
              <a:t> Photogrammetric Engineering &amp; Remote Sensing</a:t>
            </a:r>
            <a:r>
              <a:rPr lang="en-GB" altLang="en-US" sz="1400" dirty="0">
                <a:ea typeface="Microsoft YaHei" panose="020B0503020204020204" pitchFamily="34" charset="-122"/>
              </a:rPr>
              <a:t> 75(2), 193–200.</a:t>
            </a:r>
          </a:p>
          <a:p>
            <a:pPr>
              <a:lnSpc>
                <a:spcPct val="90000"/>
              </a:lnSpc>
              <a:spcBef>
                <a:spcPts val="375"/>
              </a:spcBef>
              <a:buClr>
                <a:srgbClr val="4F81BD"/>
              </a:buClr>
              <a:buSzPct val="85000"/>
              <a:buFont typeface="Arial" panose="020B0604020202020204" pitchFamily="34" charset="0"/>
              <a:buChar char="•"/>
            </a:pPr>
            <a:r>
              <a:rPr lang="en-GB" altLang="en-US" sz="1400" dirty="0">
                <a:ea typeface="Microsoft YaHei" panose="020B0503020204020204" pitchFamily="34" charset="-122"/>
              </a:rPr>
              <a:t>Collings S, </a:t>
            </a:r>
            <a:r>
              <a:rPr lang="en-GB" altLang="en-US" sz="1400" dirty="0" err="1">
                <a:ea typeface="Microsoft YaHei" panose="020B0503020204020204" pitchFamily="34" charset="-122"/>
              </a:rPr>
              <a:t>Caccetta</a:t>
            </a:r>
            <a:r>
              <a:rPr lang="en-GB" altLang="en-US" sz="1400" dirty="0">
                <a:ea typeface="Microsoft YaHei" panose="020B0503020204020204" pitchFamily="34" charset="-122"/>
              </a:rPr>
              <a:t> P, Campbell N &amp; Wu X 2011. Empirical models for radiometric calibration of digital aerial frame mosaics. </a:t>
            </a:r>
            <a:r>
              <a:rPr lang="en-GB" altLang="en-US" sz="1400" i="1" dirty="0">
                <a:ea typeface="Microsoft YaHei" panose="020B0503020204020204" pitchFamily="34" charset="-122"/>
              </a:rPr>
              <a:t>IEEE Transactions on Geoscience and Remote Sensing</a:t>
            </a:r>
            <a:r>
              <a:rPr lang="en-GB" altLang="en-US" sz="1400" dirty="0">
                <a:ea typeface="Microsoft YaHei" panose="020B0503020204020204" pitchFamily="34" charset="-122"/>
              </a:rPr>
              <a:t> 49(7), 2573–2588</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a:t>Gao C, Jiang X, Li X &amp; Li X 2013. The cross-calibration of CBERS-02B/CCD visible-near infrared channels with Terra/MODIS channels. </a:t>
            </a:r>
            <a:r>
              <a:rPr lang="en-GB" sz="1400" i="1" dirty="0"/>
              <a:t>International Journal of Remote Sensing</a:t>
            </a:r>
            <a:r>
              <a:rPr lang="en-GB" sz="1400" dirty="0"/>
              <a:t> 34 (9-10): 3688–3698</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Gehrke</a:t>
            </a:r>
            <a:r>
              <a:rPr lang="en-GB" sz="1400" dirty="0"/>
              <a:t> S 2010. Radiometric processing of ADS imagery: mosaicking of large image blocks. In </a:t>
            </a:r>
            <a:r>
              <a:rPr lang="en-GB" sz="1400" i="1" dirty="0"/>
              <a:t>Opportunities for Emerging Geospatial Technologies</a:t>
            </a:r>
            <a:r>
              <a:rPr lang="en-GB" sz="1400" dirty="0"/>
              <a:t>, 184–195. American Society for Photogrammetry and Remote Sensing Annual Conference 2010 held 26-30 April 2010. San Diego, United States: American Society for Photogrammetry and Remote </a:t>
            </a:r>
            <a:r>
              <a:rPr lang="en-GB" sz="1400" dirty="0" smtClean="0"/>
              <a:t>Sensing.</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Honkavaara</a:t>
            </a:r>
            <a:r>
              <a:rPr lang="en-GB" sz="1400" dirty="0"/>
              <a:t>, E, </a:t>
            </a:r>
            <a:r>
              <a:rPr lang="en-GB" sz="1400" dirty="0" err="1"/>
              <a:t>Arbiol</a:t>
            </a:r>
            <a:r>
              <a:rPr lang="en-GB" sz="1400" dirty="0"/>
              <a:t>, R, </a:t>
            </a:r>
            <a:r>
              <a:rPr lang="en-GB" sz="1400" dirty="0" err="1"/>
              <a:t>Markelin</a:t>
            </a:r>
            <a:r>
              <a:rPr lang="en-GB" sz="1400" dirty="0"/>
              <a:t>, L, Martinez, L, Cramer, M, Bovet, S, Chandelier, L, </a:t>
            </a:r>
            <a:r>
              <a:rPr lang="en-GB" sz="1400" dirty="0" err="1"/>
              <a:t>Ilves</a:t>
            </a:r>
            <a:r>
              <a:rPr lang="en-GB" sz="1400" dirty="0"/>
              <a:t>, R, </a:t>
            </a:r>
            <a:r>
              <a:rPr lang="en-GB" sz="1400" dirty="0" err="1"/>
              <a:t>Klonus</a:t>
            </a:r>
            <a:r>
              <a:rPr lang="en-GB" sz="1400" dirty="0"/>
              <a:t>, S, Marshal, P, </a:t>
            </a:r>
            <a:r>
              <a:rPr lang="en-GB" sz="1400" dirty="0" err="1"/>
              <a:t>Schläpfer</a:t>
            </a:r>
            <a:r>
              <a:rPr lang="en-GB" sz="1400" dirty="0"/>
              <a:t>, D, Tabor, M, Thom, C &amp; </a:t>
            </a:r>
            <a:r>
              <a:rPr lang="en-GB" sz="1400" dirty="0" err="1"/>
              <a:t>Veje</a:t>
            </a:r>
            <a:r>
              <a:rPr lang="en-GB" sz="1400" dirty="0"/>
              <a:t>, N 2009. Digital airborne photogrammetry—a new tool for quantitative remote sensing?—A state-of-the-art review on radiometric aspects of digital photogrammetric images. </a:t>
            </a:r>
            <a:r>
              <a:rPr lang="en-GB" sz="1400" i="1" dirty="0"/>
              <a:t>Remote Sensing</a:t>
            </a:r>
            <a:r>
              <a:rPr lang="en-GB" sz="1400" dirty="0"/>
              <a:t> 1 (3): 577–605</a:t>
            </a:r>
            <a:r>
              <a:rPr lang="en-GB" sz="1400" dirty="0" smtClean="0"/>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Jiang </a:t>
            </a:r>
            <a:r>
              <a:rPr lang="en-GB" altLang="en-US" sz="1400" dirty="0">
                <a:ea typeface="Microsoft YaHei" panose="020B0503020204020204" pitchFamily="34" charset="-122"/>
              </a:rPr>
              <a:t>G-M &amp; Li Z-L 2009. Cross-calibration of MSG1-SEVIRI infrared channels with Terra-MODIS channels. </a:t>
            </a:r>
            <a:r>
              <a:rPr lang="en-GB" altLang="en-US" sz="1400" i="1" dirty="0">
                <a:ea typeface="Microsoft YaHei" panose="020B0503020204020204" pitchFamily="34" charset="-122"/>
              </a:rPr>
              <a:t>International Journal of Remote Sensing</a:t>
            </a:r>
            <a:r>
              <a:rPr lang="en-GB" altLang="en-US" sz="1400" dirty="0">
                <a:ea typeface="Microsoft YaHei" panose="020B0503020204020204" pitchFamily="34" charset="-122"/>
              </a:rPr>
              <a:t> 30(3), 753–769</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err="1"/>
              <a:t>Lelong</a:t>
            </a:r>
            <a:r>
              <a:rPr lang="en-GB" sz="1400" dirty="0"/>
              <a:t> CCD, Burger P, </a:t>
            </a:r>
            <a:r>
              <a:rPr lang="en-GB" sz="1400" dirty="0" err="1"/>
              <a:t>Jubelin</a:t>
            </a:r>
            <a:r>
              <a:rPr lang="en-GB" sz="1400" dirty="0"/>
              <a:t> G, Roux B, </a:t>
            </a:r>
            <a:r>
              <a:rPr lang="en-GB" sz="1400" dirty="0" err="1"/>
              <a:t>Labbé</a:t>
            </a:r>
            <a:r>
              <a:rPr lang="en-GB" sz="1400" dirty="0"/>
              <a:t> S &amp; </a:t>
            </a:r>
            <a:r>
              <a:rPr lang="en-GB" sz="1400" dirty="0" err="1"/>
              <a:t>Baret</a:t>
            </a:r>
            <a:r>
              <a:rPr lang="en-GB" sz="1400" dirty="0"/>
              <a:t> F 2008. Assessment of unmanned aerial vehicles imagery for quantitative monitoring of wheat crop in small plots. </a:t>
            </a:r>
            <a:r>
              <a:rPr lang="en-GB" sz="1400" i="1" dirty="0"/>
              <a:t>Sensors</a:t>
            </a:r>
            <a:r>
              <a:rPr lang="en-GB" sz="1400" dirty="0"/>
              <a:t> 8 (5): 3557–3585</a:t>
            </a:r>
            <a:r>
              <a:rPr lang="en-GB" sz="1400" dirty="0" smtClean="0"/>
              <a:t>.</a:t>
            </a:r>
            <a:endParaRPr lang="en-GB" altLang="en-US" sz="1400" dirty="0">
              <a:ea typeface="Microsoft YaHei" panose="020B0503020204020204" pitchFamily="34" charset="-122"/>
            </a:endParaRPr>
          </a:p>
          <a:p>
            <a:pPr>
              <a:lnSpc>
                <a:spcPct val="90000"/>
              </a:lnSpc>
              <a:spcBef>
                <a:spcPts val="375"/>
              </a:spcBef>
              <a:buClrTx/>
              <a:buSzPct val="85000"/>
              <a:buFontTx/>
              <a:buNone/>
            </a:pPr>
            <a:endParaRPr lang="en-ZA" altLang="en-US" sz="1400"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References</a:t>
            </a:r>
          </a:p>
        </p:txBody>
      </p:sp>
      <p:sp>
        <p:nvSpPr>
          <p:cNvPr id="22530" name="Text Box 2"/>
          <p:cNvSpPr txBox="1">
            <a:spLocks noChangeArrowheads="1"/>
          </p:cNvSpPr>
          <p:nvPr/>
        </p:nvSpPr>
        <p:spPr bwMode="auto">
          <a:xfrm>
            <a:off x="457200" y="1600200"/>
            <a:ext cx="8229600" cy="4133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nSpc>
                <a:spcPct val="90000"/>
              </a:lnSpc>
              <a:spcBef>
                <a:spcPts val="375"/>
              </a:spcBef>
              <a:buClr>
                <a:srgbClr val="4F81BD"/>
              </a:buClr>
              <a:buSzPct val="85000"/>
              <a:buFont typeface="Arial" panose="020B0604020202020204" pitchFamily="34" charset="0"/>
              <a:buChar char="•"/>
            </a:pPr>
            <a:r>
              <a:rPr lang="en-GB" altLang="en-US" sz="1400" dirty="0" smtClean="0">
                <a:ea typeface="Microsoft YaHei" panose="020B0503020204020204" pitchFamily="34" charset="-122"/>
              </a:rPr>
              <a:t>Li </a:t>
            </a:r>
            <a:r>
              <a:rPr lang="en-GB" altLang="en-US" sz="1400" dirty="0">
                <a:ea typeface="Microsoft YaHei" panose="020B0503020204020204" pitchFamily="34" charset="-122"/>
              </a:rPr>
              <a:t>L, Yang J &amp; Wang Y 2012. Cross-calibration of HJ-1B/CCD1 image based on Aqua/MODIS data. </a:t>
            </a:r>
            <a:r>
              <a:rPr lang="en-GB" altLang="en-US" sz="1400" i="1" dirty="0">
                <a:ea typeface="Microsoft YaHei" panose="020B0503020204020204" pitchFamily="34" charset="-122"/>
              </a:rPr>
              <a:t>2012 Second International Workshop on Earth Observation and Remote Sensing Applications,</a:t>
            </a:r>
            <a:r>
              <a:rPr lang="en-GB" altLang="en-US" sz="1400" dirty="0">
                <a:ea typeface="Microsoft YaHei" panose="020B0503020204020204" pitchFamily="34" charset="-122"/>
              </a:rPr>
              <a:t> 1–4</a:t>
            </a:r>
            <a:r>
              <a:rPr lang="en-GB" altLang="en-US" sz="1400" dirty="0" smtClean="0">
                <a:ea typeface="Microsoft YaHei" panose="020B0503020204020204" pitchFamily="34" charset="-122"/>
              </a:rPr>
              <a:t>.</a:t>
            </a:r>
          </a:p>
          <a:p>
            <a:pPr>
              <a:lnSpc>
                <a:spcPct val="90000"/>
              </a:lnSpc>
              <a:spcBef>
                <a:spcPts val="375"/>
              </a:spcBef>
              <a:buClr>
                <a:srgbClr val="4F81BD"/>
              </a:buClr>
              <a:buSzPct val="85000"/>
              <a:buFont typeface="Arial" panose="020B0604020202020204" pitchFamily="34" charset="0"/>
              <a:buChar char="•"/>
            </a:pPr>
            <a:r>
              <a:rPr lang="en-GB" sz="1400" dirty="0"/>
              <a:t>Liu J-J, Li Z, </a:t>
            </a:r>
            <a:r>
              <a:rPr lang="en-GB" sz="1400" dirty="0" err="1"/>
              <a:t>Qiao</a:t>
            </a:r>
            <a:r>
              <a:rPr lang="en-GB" sz="1400" dirty="0"/>
              <a:t> Y-L, Liu Y-J &amp; Zhang Y-X 2004. A new method for cross-calibration of two satellite sensors. </a:t>
            </a:r>
            <a:r>
              <a:rPr lang="en-GB" sz="1400" i="1" dirty="0"/>
              <a:t>International Journal of Remote Sensing</a:t>
            </a:r>
            <a:r>
              <a:rPr lang="en-GB" sz="1400" dirty="0"/>
              <a:t> 25 (23): </a:t>
            </a:r>
            <a:r>
              <a:rPr lang="en-GB" sz="1400" dirty="0" smtClean="0"/>
              <a:t>5267–5281.</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López</a:t>
            </a:r>
            <a:r>
              <a:rPr lang="en-GB" sz="1400" dirty="0"/>
              <a:t> DH, </a:t>
            </a:r>
            <a:r>
              <a:rPr lang="en-GB" sz="1400" dirty="0" err="1"/>
              <a:t>García</a:t>
            </a:r>
            <a:r>
              <a:rPr lang="en-GB" sz="1400" dirty="0"/>
              <a:t> BF, </a:t>
            </a:r>
            <a:r>
              <a:rPr lang="en-GB" sz="1400" dirty="0" err="1"/>
              <a:t>Piqueras</a:t>
            </a:r>
            <a:r>
              <a:rPr lang="en-GB" sz="1400" dirty="0"/>
              <a:t> JG &amp; Guillermo VA 2011. An approach to the radiometric </a:t>
            </a:r>
            <a:r>
              <a:rPr lang="en-GB" sz="1400" dirty="0" err="1"/>
              <a:t>aerotriangulation</a:t>
            </a:r>
            <a:r>
              <a:rPr lang="en-GB" sz="1400" dirty="0"/>
              <a:t> of photogrammetric images. </a:t>
            </a:r>
            <a:r>
              <a:rPr lang="en-GB" sz="1400" i="1" dirty="0"/>
              <a:t>ISPRS Journal of Photogrammetry and Remote Sensing</a:t>
            </a:r>
            <a:r>
              <a:rPr lang="en-GB" sz="1400" dirty="0"/>
              <a:t> 66 (6): 883–893</a:t>
            </a:r>
            <a:r>
              <a:rPr lang="en-GB" sz="1400" dirty="0" smtClean="0"/>
              <a:t>.</a:t>
            </a:r>
            <a:endParaRPr lang="en-GB" altLang="en-US" sz="1400" dirty="0" smtClean="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a:t>Markelin</a:t>
            </a:r>
            <a:r>
              <a:rPr lang="en-GB" sz="1400" dirty="0"/>
              <a:t>, L, </a:t>
            </a:r>
            <a:r>
              <a:rPr lang="en-GB" sz="1400" dirty="0" err="1"/>
              <a:t>Honkavaara</a:t>
            </a:r>
            <a:r>
              <a:rPr lang="en-GB" sz="1400" dirty="0"/>
              <a:t>, E, </a:t>
            </a:r>
            <a:r>
              <a:rPr lang="en-GB" sz="1400" dirty="0" err="1"/>
              <a:t>Schläpfer</a:t>
            </a:r>
            <a:r>
              <a:rPr lang="en-GB" sz="1400" dirty="0"/>
              <a:t>, D, Bovet, S &amp; </a:t>
            </a:r>
            <a:r>
              <a:rPr lang="en-GB" sz="1400" dirty="0" err="1"/>
              <a:t>Korpela</a:t>
            </a:r>
            <a:r>
              <a:rPr lang="en-GB" sz="1400" dirty="0"/>
              <a:t>, I 2012. Assessment of radiometric correction methods for ADS40 imagery. </a:t>
            </a:r>
            <a:r>
              <a:rPr lang="en-GB" sz="1400" i="1" dirty="0" err="1"/>
              <a:t>Photogrammetrie</a:t>
            </a:r>
            <a:r>
              <a:rPr lang="en-GB" sz="1400" i="1" dirty="0"/>
              <a:t> - </a:t>
            </a:r>
            <a:r>
              <a:rPr lang="en-GB" sz="1400" i="1" dirty="0" err="1"/>
              <a:t>Fernerkundung</a:t>
            </a:r>
            <a:r>
              <a:rPr lang="en-GB" sz="1400" i="1" dirty="0"/>
              <a:t> - </a:t>
            </a:r>
            <a:r>
              <a:rPr lang="en-GB" sz="1400" i="1" dirty="0" err="1"/>
              <a:t>Geoinformation</a:t>
            </a:r>
            <a:r>
              <a:rPr lang="en-GB" sz="1400" dirty="0"/>
              <a:t> 2012 (3): </a:t>
            </a:r>
            <a:r>
              <a:rPr lang="en-GB" sz="1400" dirty="0" smtClean="0"/>
              <a:t>251–266.</a:t>
            </a:r>
          </a:p>
          <a:p>
            <a:pPr>
              <a:lnSpc>
                <a:spcPct val="90000"/>
              </a:lnSpc>
              <a:spcBef>
                <a:spcPts val="375"/>
              </a:spcBef>
              <a:buClr>
                <a:srgbClr val="4F81BD"/>
              </a:buClr>
              <a:buSzPct val="85000"/>
              <a:buFont typeface="Arial" panose="020B0604020202020204" pitchFamily="34" charset="0"/>
              <a:buChar char="•"/>
            </a:pPr>
            <a:r>
              <a:rPr lang="en-GB" sz="1400" dirty="0" smtClean="0"/>
              <a:t>Richter </a:t>
            </a:r>
            <a:r>
              <a:rPr lang="en-GB" sz="1400" dirty="0"/>
              <a:t>R &amp; </a:t>
            </a:r>
            <a:r>
              <a:rPr lang="en-GB" sz="1400" dirty="0" err="1"/>
              <a:t>Schläpfer</a:t>
            </a:r>
            <a:r>
              <a:rPr lang="en-GB" sz="1400" dirty="0"/>
              <a:t> D 2002. Geo-atmospheric processing of airborne imaging spectrometry data. Part 2: Atmospheric/topographic correction. </a:t>
            </a:r>
            <a:r>
              <a:rPr lang="en-GB" sz="1400" i="1" dirty="0"/>
              <a:t>International Journal of Remote Sensing</a:t>
            </a:r>
            <a:r>
              <a:rPr lang="en-GB" sz="1400" dirty="0"/>
              <a:t> 23 (April 2015): </a:t>
            </a:r>
            <a:r>
              <a:rPr lang="en-GB" sz="1400" dirty="0" smtClean="0"/>
              <a:t>2631–2649.</a:t>
            </a:r>
          </a:p>
          <a:p>
            <a:pPr>
              <a:lnSpc>
                <a:spcPct val="90000"/>
              </a:lnSpc>
              <a:spcBef>
                <a:spcPts val="375"/>
              </a:spcBef>
              <a:buClr>
                <a:srgbClr val="4F81BD"/>
              </a:buClr>
              <a:buSzPct val="85000"/>
              <a:buFont typeface="Arial" panose="020B0604020202020204" pitchFamily="34" charset="0"/>
              <a:buChar char="•"/>
            </a:pPr>
            <a:r>
              <a:rPr lang="en-GB" sz="1400" dirty="0" err="1" smtClean="0"/>
              <a:t>Roujean</a:t>
            </a:r>
            <a:r>
              <a:rPr lang="en-GB" sz="1400" dirty="0" smtClean="0"/>
              <a:t> </a:t>
            </a:r>
            <a:r>
              <a:rPr lang="en-GB" sz="1400" dirty="0"/>
              <a:t>J-L, Leroy M &amp; </a:t>
            </a:r>
            <a:r>
              <a:rPr lang="en-GB" sz="1400" dirty="0" err="1"/>
              <a:t>Deschamps</a:t>
            </a:r>
            <a:r>
              <a:rPr lang="en-GB" sz="1400" dirty="0"/>
              <a:t> P-Y 1992. A bidirectional reflectance model of the Earth’s surface for the correction of remote sensing data. </a:t>
            </a:r>
            <a:r>
              <a:rPr lang="en-GB" sz="1400" i="1" dirty="0"/>
              <a:t>Journal of Geophysical Research</a:t>
            </a:r>
            <a:r>
              <a:rPr lang="en-GB" sz="1400" dirty="0"/>
              <a:t> 97 (D18): 20455</a:t>
            </a:r>
            <a:r>
              <a:rPr lang="en-GB" sz="1400" dirty="0" smtClean="0"/>
              <a:t>.</a:t>
            </a:r>
          </a:p>
          <a:p>
            <a:pPr>
              <a:lnSpc>
                <a:spcPct val="90000"/>
              </a:lnSpc>
              <a:spcBef>
                <a:spcPts val="375"/>
              </a:spcBef>
              <a:buClr>
                <a:srgbClr val="4F81BD"/>
              </a:buClr>
              <a:buSzPct val="85000"/>
              <a:buFont typeface="Arial" panose="020B0604020202020204" pitchFamily="34" charset="0"/>
              <a:buChar char="•"/>
            </a:pPr>
            <a:r>
              <a:rPr lang="en-GB" sz="1400" dirty="0" err="1"/>
              <a:t>Strahler</a:t>
            </a:r>
            <a:r>
              <a:rPr lang="en-GB" sz="1400" dirty="0"/>
              <a:t> AH, </a:t>
            </a:r>
            <a:r>
              <a:rPr lang="en-GB" sz="1400" dirty="0" err="1"/>
              <a:t>Wanner</a:t>
            </a:r>
            <a:r>
              <a:rPr lang="en-GB" sz="1400" dirty="0"/>
              <a:t> W, </a:t>
            </a:r>
            <a:r>
              <a:rPr lang="en-GB" sz="1400" dirty="0" err="1"/>
              <a:t>Lucht</a:t>
            </a:r>
            <a:r>
              <a:rPr lang="en-GB" sz="1400" dirty="0"/>
              <a:t> W, </a:t>
            </a:r>
            <a:r>
              <a:rPr lang="en-GB" sz="1400" dirty="0" err="1"/>
              <a:t>Schaaf</a:t>
            </a:r>
            <a:r>
              <a:rPr lang="en-GB" sz="1400" dirty="0"/>
              <a:t> CB, Tsang T, Gao F, Li X, Muller J-P, Lewis P &amp; Barnsley MJ 1999. MODIS BRDF/albedo product: algorithm theoretical basis document version 5.0 [online]. Available from: http://modis.gsfc.nasa.gov/data/atbd/atbd_mod09.pdf [Accessed May 27 2014</a:t>
            </a:r>
            <a:r>
              <a:rPr lang="en-GB" sz="1400" dirty="0" smtClean="0"/>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altLang="en-US" sz="1400" dirty="0" err="1">
                <a:ea typeface="Microsoft YaHei" panose="020B0503020204020204" pitchFamily="34" charset="-122"/>
              </a:rPr>
              <a:t>Strahler</a:t>
            </a:r>
            <a:r>
              <a:rPr lang="en-GB" altLang="en-US" sz="1400" dirty="0">
                <a:ea typeface="Microsoft YaHei" panose="020B0503020204020204" pitchFamily="34" charset="-122"/>
              </a:rPr>
              <a:t> A 1999 MODIS BRDF Albedo Product : Algorithm Theoretical Basis Document, 1–53</a:t>
            </a:r>
            <a:r>
              <a:rPr lang="en-GB" altLang="en-US" sz="1400" dirty="0" smtClean="0">
                <a:ea typeface="Microsoft YaHei" panose="020B0503020204020204" pitchFamily="34" charset="-122"/>
              </a:rPr>
              <a:t>.</a:t>
            </a: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r>
              <a:rPr lang="en-GB" sz="1400" dirty="0" err="1" smtClean="0"/>
              <a:t>Vermote</a:t>
            </a:r>
            <a:r>
              <a:rPr lang="en-GB" sz="1400" dirty="0" smtClean="0"/>
              <a:t> </a:t>
            </a:r>
            <a:r>
              <a:rPr lang="en-GB" sz="1400" dirty="0"/>
              <a:t>EF, </a:t>
            </a:r>
            <a:r>
              <a:rPr lang="en-GB" sz="1400" dirty="0" err="1"/>
              <a:t>Tanre</a:t>
            </a:r>
            <a:r>
              <a:rPr lang="en-GB" sz="1400" dirty="0"/>
              <a:t> D, </a:t>
            </a:r>
            <a:r>
              <a:rPr lang="en-GB" sz="1400" dirty="0" err="1"/>
              <a:t>Deuze</a:t>
            </a:r>
            <a:r>
              <a:rPr lang="en-GB" sz="1400" dirty="0"/>
              <a:t> JL, Herman M &amp; </a:t>
            </a:r>
            <a:r>
              <a:rPr lang="en-GB" sz="1400" dirty="0" err="1"/>
              <a:t>Morcette</a:t>
            </a:r>
            <a:r>
              <a:rPr lang="en-GB" sz="1400" dirty="0"/>
              <a:t> J-J 1997. Second simulation of the satellite signal in the solar spectrum, 6S: an overview. </a:t>
            </a:r>
            <a:r>
              <a:rPr lang="en-GB" sz="1400" i="1" dirty="0"/>
              <a:t>IEEE Transactions on Geoscience and Remote Sensing</a:t>
            </a:r>
            <a:r>
              <a:rPr lang="en-GB" sz="1400" dirty="0"/>
              <a:t> 35 (3): 675–686.</a:t>
            </a:r>
            <a:endParaRPr lang="en-ZA" sz="1400" dirty="0"/>
          </a:p>
          <a:p>
            <a:pPr>
              <a:lnSpc>
                <a:spcPct val="90000"/>
              </a:lnSpc>
              <a:spcBef>
                <a:spcPts val="375"/>
              </a:spcBef>
              <a:buClr>
                <a:srgbClr val="4F81BD"/>
              </a:buClr>
              <a:buSzPct val="85000"/>
              <a:buFont typeface="Arial" panose="020B0604020202020204" pitchFamily="34" charset="0"/>
              <a:buChar char="•"/>
            </a:pPr>
            <a:endParaRPr lang="en-GB" altLang="en-US" sz="1400" dirty="0">
              <a:ea typeface="Microsoft YaHei" panose="020B0503020204020204" pitchFamily="34" charset="-122"/>
            </a:endParaRPr>
          </a:p>
          <a:p>
            <a:pPr>
              <a:lnSpc>
                <a:spcPct val="90000"/>
              </a:lnSpc>
              <a:spcBef>
                <a:spcPts val="375"/>
              </a:spcBef>
              <a:buClr>
                <a:srgbClr val="4F81BD"/>
              </a:buClr>
              <a:buSzPct val="85000"/>
              <a:buFont typeface="Arial" panose="020B0604020202020204" pitchFamily="34" charset="0"/>
              <a:buChar char="•"/>
            </a:pPr>
            <a:endParaRPr lang="en-GB" altLang="en-US" sz="1400" dirty="0">
              <a:ea typeface="Microsoft YaHei" panose="020B0503020204020204" pitchFamily="34" charset="-122"/>
            </a:endParaRPr>
          </a:p>
          <a:p>
            <a:pPr>
              <a:lnSpc>
                <a:spcPct val="90000"/>
              </a:lnSpc>
              <a:spcBef>
                <a:spcPts val="375"/>
              </a:spcBef>
              <a:buClrTx/>
              <a:buSzPct val="85000"/>
              <a:buFontTx/>
              <a:buNone/>
            </a:pPr>
            <a:endParaRPr lang="en-ZA" altLang="en-US" sz="1400" dirty="0">
              <a:ea typeface="Microsoft YaHei" panose="020B0503020204020204" pitchFamily="34" charset="-122"/>
            </a:endParaRPr>
          </a:p>
        </p:txBody>
      </p:sp>
    </p:spTree>
    <p:extLst>
      <p:ext uri="{BB962C8B-B14F-4D97-AF65-F5344CB8AC3E}">
        <p14:creationId xmlns:p14="http://schemas.microsoft.com/office/powerpoint/2010/main" val="19217942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4000">
                <a:solidFill>
                  <a:srgbClr val="1F497D"/>
                </a:solidFill>
                <a:ea typeface="Microsoft YaHei" panose="020B0503020204020204" pitchFamily="34" charset="-122"/>
              </a:rPr>
              <a:t>Questions?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Objectives</a:t>
            </a:r>
            <a:endParaRPr lang="en-US" altLang="en-US" sz="3200" dirty="0">
              <a:solidFill>
                <a:srgbClr val="1F497D"/>
              </a:solidFill>
              <a:ea typeface="Microsoft YaHei" panose="020B0503020204020204" pitchFamily="34" charset="-122"/>
            </a:endParaRPr>
          </a:p>
        </p:txBody>
      </p:sp>
      <p:sp>
        <p:nvSpPr>
          <p:cNvPr id="8194" name="Text Box 2"/>
          <p:cNvSpPr txBox="1">
            <a:spLocks noChangeArrowheads="1"/>
          </p:cNvSpPr>
          <p:nvPr/>
        </p:nvSpPr>
        <p:spPr bwMode="auto">
          <a:xfrm>
            <a:off x="457200" y="1600200"/>
            <a:ext cx="8229600" cy="457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1pPr>
            <a:lvl2pPr marL="27305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2pPr>
            <a:lvl3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3pPr>
            <a:lvl4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4pPr>
            <a:lvl5pPr>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30250" algn="l"/>
                <a:tab pos="1644650" algn="l"/>
                <a:tab pos="2559050" algn="l"/>
                <a:tab pos="3473450" algn="l"/>
                <a:tab pos="4387850" algn="l"/>
                <a:tab pos="5302250" algn="l"/>
                <a:tab pos="6216650" algn="l"/>
                <a:tab pos="7131050" algn="l"/>
                <a:tab pos="8045450" algn="l"/>
                <a:tab pos="8959850" algn="l"/>
                <a:tab pos="9874250"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US" altLang="en-US" dirty="0" smtClean="0">
                <a:ea typeface="Microsoft YaHei" panose="020B0503020204020204" pitchFamily="34" charset="-122"/>
              </a:rPr>
              <a:t>Conduct </a:t>
            </a:r>
            <a:r>
              <a:rPr lang="en-US" altLang="en-US" dirty="0">
                <a:ea typeface="Microsoft YaHei" panose="020B0503020204020204" pitchFamily="34" charset="-122"/>
              </a:rPr>
              <a:t>a literature survey.</a:t>
            </a:r>
          </a:p>
          <a:p>
            <a:pPr>
              <a:spcBef>
                <a:spcPts val="450"/>
              </a:spcBef>
              <a:buClr>
                <a:srgbClr val="4F81BD"/>
              </a:buClr>
              <a:buSzPct val="85000"/>
              <a:buFont typeface="Arial" panose="020B0604020202020204" pitchFamily="34" charset="0"/>
              <a:buChar char="•"/>
            </a:pPr>
            <a:r>
              <a:rPr lang="en-US" altLang="en-US" dirty="0">
                <a:ea typeface="Microsoft YaHei" panose="020B0503020204020204" pitchFamily="34" charset="-122"/>
              </a:rPr>
              <a:t>Perform a field study to establish reference sites with </a:t>
            </a:r>
            <a:r>
              <a:rPr lang="en-US" altLang="en-US" dirty="0" smtClean="0">
                <a:ea typeface="Microsoft YaHei" panose="020B0503020204020204" pitchFamily="34" charset="-122"/>
              </a:rPr>
              <a:t>canopy cover ground </a:t>
            </a:r>
            <a:r>
              <a:rPr lang="en-US" altLang="en-US" dirty="0">
                <a:ea typeface="Microsoft YaHei" panose="020B0503020204020204" pitchFamily="34" charset="-122"/>
              </a:rPr>
              <a:t>truth.</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Source and rectify aerial imagery from NGI.  Develop a technique for radiometric correction of the imagery.</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Design a </a:t>
            </a:r>
            <a:r>
              <a:rPr lang="en-ZA" altLang="en-US" i="1" dirty="0" smtClean="0">
                <a:ea typeface="Microsoft YaHei" panose="020B0503020204020204" pitchFamily="34" charset="-122"/>
              </a:rPr>
              <a:t>P. </a:t>
            </a:r>
            <a:r>
              <a:rPr lang="en-ZA" altLang="en-US" i="1" dirty="0" err="1" smtClean="0">
                <a:ea typeface="Microsoft YaHei" panose="020B0503020204020204" pitchFamily="34" charset="-122"/>
              </a:rPr>
              <a:t>afra</a:t>
            </a:r>
            <a:r>
              <a:rPr lang="en-ZA" altLang="en-US" dirty="0" smtClean="0">
                <a:ea typeface="Microsoft YaHei" panose="020B0503020204020204" pitchFamily="34" charset="-122"/>
              </a:rPr>
              <a:t> canopy cover classification algorithm.</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Apply the classifier to study area imagery and interpret the results.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Conduct a second field study to locate the </a:t>
            </a:r>
            <a:r>
              <a:rPr lang="en-ZA" altLang="en-US" dirty="0" err="1" smtClean="0">
                <a:ea typeface="Microsoft YaHei" panose="020B0503020204020204" pitchFamily="34" charset="-122"/>
              </a:rPr>
              <a:t>Baviaanskloof</a:t>
            </a:r>
            <a:r>
              <a:rPr lang="en-ZA" altLang="en-US" dirty="0" smtClean="0">
                <a:ea typeface="Microsoft YaHei" panose="020B0503020204020204" pitchFamily="34" charset="-122"/>
              </a:rPr>
              <a:t> Nature Reserve (BNR) carbon stock ground truth plots.</a:t>
            </a:r>
          </a:p>
          <a:p>
            <a:pPr>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Develop a regression technique to determine TAGC from aerial imagery.  Evaluate and interpret the carbon stock results.</a:t>
            </a:r>
          </a:p>
          <a:p>
            <a:pPr>
              <a:spcBef>
                <a:spcPts val="450"/>
              </a:spcBef>
              <a:buClr>
                <a:srgbClr val="4F81BD"/>
              </a:buClr>
              <a:buSzPct val="85000"/>
              <a:buFont typeface="Arial" panose="020B0604020202020204" pitchFamily="34" charset="0"/>
              <a:buNone/>
            </a:pPr>
            <a:endParaRPr lang="en-GB" altLang="en-US" dirty="0">
              <a:ea typeface="Microsoft YaHei" panose="020B0503020204020204" pitchFamily="34" charset="-122"/>
            </a:endParaRPr>
          </a:p>
        </p:txBody>
      </p:sp>
    </p:spTree>
    <p:extLst>
      <p:ext uri="{BB962C8B-B14F-4D97-AF65-F5344CB8AC3E}">
        <p14:creationId xmlns:p14="http://schemas.microsoft.com/office/powerpoint/2010/main" val="3481263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a:solidFill>
                  <a:srgbClr val="1F497D"/>
                </a:solidFill>
                <a:ea typeface="Microsoft YaHei" panose="020B0503020204020204" pitchFamily="34" charset="-122"/>
              </a:rPr>
              <a:t>Research Methods Used To Date</a:t>
            </a:r>
          </a:p>
        </p:txBody>
      </p:sp>
      <p:sp>
        <p:nvSpPr>
          <p:cNvPr id="9218" name="Text Box 2"/>
          <p:cNvSpPr txBox="1">
            <a:spLocks noChangeArrowheads="1"/>
          </p:cNvSpPr>
          <p:nvPr/>
        </p:nvSpPr>
        <p:spPr bwMode="auto">
          <a:xfrm>
            <a:off x="457200" y="1600200"/>
            <a:ext cx="8229600" cy="2404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Field study and ground </a:t>
            </a:r>
            <a:r>
              <a:rPr lang="en-GB" altLang="en-US" dirty="0" err="1">
                <a:ea typeface="Microsoft YaHei" panose="020B0503020204020204" pitchFamily="34" charset="-122"/>
              </a:rPr>
              <a:t>truthing</a:t>
            </a:r>
            <a:r>
              <a:rPr lang="en-GB" altLang="en-US" dirty="0">
                <a:ea typeface="Microsoft YaHei" panose="020B0503020204020204" pitchFamily="34" charset="-122"/>
              </a:rPr>
              <a:t> conducted to provide canopy cover training and validation data.</a:t>
            </a: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Collaboration with Jan </a:t>
            </a:r>
            <a:r>
              <a:rPr lang="en-GB" altLang="en-US" dirty="0" err="1">
                <a:ea typeface="Microsoft YaHei" panose="020B0503020204020204" pitchFamily="34" charset="-122"/>
              </a:rPr>
              <a:t>Vlok</a:t>
            </a:r>
            <a:r>
              <a:rPr lang="en-GB" altLang="en-US" dirty="0">
                <a:ea typeface="Microsoft YaHei" panose="020B0503020204020204" pitchFamily="34" charset="-122"/>
              </a:rPr>
              <a:t> (a botanist with significant experience in the Little Karoo</a:t>
            </a:r>
            <a:r>
              <a:rPr lang="en-GB" altLang="en-US" dirty="0" smtClean="0">
                <a:ea typeface="Microsoft YaHei" panose="020B0503020204020204" pitchFamily="34" charset="-122"/>
              </a:rPr>
              <a:t>).</a:t>
            </a:r>
          </a:p>
          <a:p>
            <a:pPr>
              <a:spcBef>
                <a:spcPts val="45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Radiometric image calibration technique developed for calibrating NGI imagery.</a:t>
            </a:r>
            <a:endParaRPr lang="en-GB" altLang="en-US" dirty="0">
              <a:ea typeface="Microsoft YaHei" panose="020B0503020204020204" pitchFamily="34" charset="-122"/>
            </a:endParaRPr>
          </a:p>
          <a:p>
            <a:pPr>
              <a:spcBef>
                <a:spcPts val="450"/>
              </a:spcBef>
              <a:buClr>
                <a:srgbClr val="4F81BD"/>
              </a:buClr>
              <a:buSzPct val="85000"/>
              <a:buFont typeface="Arial" panose="020B0604020202020204" pitchFamily="34" charset="0"/>
              <a:buChar char="•"/>
            </a:pPr>
            <a:r>
              <a:rPr lang="en-GB" altLang="en-US" dirty="0">
                <a:ea typeface="Microsoft YaHei" panose="020B0503020204020204" pitchFamily="34" charset="-122"/>
              </a:rPr>
              <a:t>Quantitative remote sensing and statistical pattern recognition used to distinguish </a:t>
            </a:r>
            <a:r>
              <a:rPr lang="en-GB" altLang="en-US" i="1" dirty="0">
                <a:ea typeface="Microsoft YaHei" panose="020B0503020204020204" pitchFamily="34" charset="-122"/>
              </a:rPr>
              <a:t>P. </a:t>
            </a:r>
            <a:r>
              <a:rPr lang="en-GB" altLang="en-US" i="1" dirty="0" err="1">
                <a:ea typeface="Microsoft YaHei" panose="020B0503020204020204" pitchFamily="34" charset="-122"/>
              </a:rPr>
              <a:t>afra</a:t>
            </a:r>
            <a:r>
              <a:rPr lang="en-GB" altLang="en-US" dirty="0">
                <a:ea typeface="Microsoft YaHei" panose="020B0503020204020204" pitchFamily="34" charset="-122"/>
              </a:rPr>
              <a:t> from background vegetation</a:t>
            </a:r>
            <a:r>
              <a:rPr lang="en-GB" altLang="en-US" dirty="0" smtClean="0">
                <a:ea typeface="Microsoft YaHei" panose="020B0503020204020204" pitchFamily="34" charset="-122"/>
              </a:rPr>
              <a:t>.</a:t>
            </a:r>
            <a:endParaRPr lang="en-GB" altLang="en-US" dirty="0">
              <a:ea typeface="Microsoft YaHei" panose="020B0503020204020204" pitchFamily="34"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457200" y="5334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3200" dirty="0" smtClean="0">
                <a:solidFill>
                  <a:srgbClr val="1F497D"/>
                </a:solidFill>
                <a:ea typeface="Microsoft YaHei" panose="020B0503020204020204" pitchFamily="34" charset="-122"/>
              </a:rPr>
              <a:t>Study </a:t>
            </a:r>
            <a:r>
              <a:rPr lang="en-US" altLang="en-US" sz="3200" dirty="0">
                <a:solidFill>
                  <a:srgbClr val="1F497D"/>
                </a:solidFill>
                <a:ea typeface="Microsoft YaHei" panose="020B0503020204020204" pitchFamily="34" charset="-122"/>
              </a:rPr>
              <a:t>Area</a:t>
            </a:r>
          </a:p>
        </p:txBody>
      </p:sp>
      <p:sp>
        <p:nvSpPr>
          <p:cNvPr id="10242" name="Text Box 2"/>
          <p:cNvSpPr txBox="1">
            <a:spLocks noChangeArrowheads="1"/>
          </p:cNvSpPr>
          <p:nvPr/>
        </p:nvSpPr>
        <p:spPr bwMode="auto">
          <a:xfrm>
            <a:off x="381000" y="4343400"/>
            <a:ext cx="82296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marL="457200" indent="-1825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Subtropical thicket makes up 35% of the Little Karoo of which roughly 90% is degraded to some extent (</a:t>
            </a:r>
            <a:r>
              <a:rPr lang="en-GB" dirty="0" err="1" smtClean="0"/>
              <a:t>Vlok</a:t>
            </a:r>
            <a:r>
              <a:rPr lang="en-GB" dirty="0" smtClean="0"/>
              <a:t>, Cowling &amp; Wolf 2005</a:t>
            </a:r>
            <a:r>
              <a:rPr lang="en-GB" altLang="en-US" dirty="0" smtClean="0">
                <a:ea typeface="Microsoft YaHei" panose="020B0503020204020204" pitchFamily="34" charset="-122"/>
              </a:rPr>
              <a:t>). </a:t>
            </a:r>
          </a:p>
          <a:p>
            <a:pPr algn="just">
              <a:spcBef>
                <a:spcPts val="600"/>
              </a:spcBef>
              <a:buClr>
                <a:srgbClr val="4F81BD"/>
              </a:buClr>
              <a:buSzPct val="85000"/>
              <a:buFont typeface="Arial" panose="020B0604020202020204" pitchFamily="34" charset="0"/>
              <a:buChar char="•"/>
            </a:pPr>
            <a:r>
              <a:rPr lang="en-GB" dirty="0" smtClean="0"/>
              <a:t>The </a:t>
            </a:r>
            <a:r>
              <a:rPr lang="en-GB" dirty="0" err="1" smtClean="0"/>
              <a:t>Baviaanskloof</a:t>
            </a:r>
            <a:r>
              <a:rPr lang="en-GB" dirty="0" smtClean="0"/>
              <a:t> Nature Reserve (BNR) consists of 19 000 ha of Subtropical Thicket of which 95% is degraded (Powell 2009).</a:t>
            </a:r>
          </a:p>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Detailed carbon stock ground truth from Powell (2009) will be invaluable.</a:t>
            </a:r>
          </a:p>
          <a:p>
            <a:pPr algn="just">
              <a:spcBef>
                <a:spcPts val="600"/>
              </a:spcBef>
              <a:buClr>
                <a:srgbClr val="4F81BD"/>
              </a:buClr>
              <a:buSzPct val="85000"/>
              <a:buFont typeface="Arial" panose="020B0604020202020204" pitchFamily="34" charset="0"/>
              <a:buChar char="•"/>
            </a:pPr>
            <a:r>
              <a:rPr lang="en-GB" altLang="en-US" dirty="0" smtClean="0">
                <a:ea typeface="Microsoft YaHei" panose="020B0503020204020204" pitchFamily="34" charset="-122"/>
              </a:rPr>
              <a:t>Little Karoo vegetation map (</a:t>
            </a:r>
            <a:r>
              <a:rPr lang="en-ZA" dirty="0" err="1" smtClean="0"/>
              <a:t>Vlok</a:t>
            </a:r>
            <a:r>
              <a:rPr lang="en-ZA" dirty="0" smtClean="0"/>
              <a:t>, Cowling &amp; Wolf 2005)</a:t>
            </a:r>
            <a:r>
              <a:rPr lang="en-GB" altLang="en-US" dirty="0" smtClean="0">
                <a:ea typeface="Microsoft YaHei" panose="020B0503020204020204" pitchFamily="34" charset="-122"/>
              </a:rPr>
              <a:t> also very useful.</a:t>
            </a:r>
            <a:endParaRPr lang="en-GB" altLang="en-US" dirty="0">
              <a:ea typeface="Microsoft YaHei" panose="020B0503020204020204" pitchFamily="34" charset="-122"/>
            </a:endParaRPr>
          </a:p>
        </p:txBody>
      </p:sp>
      <p:pic>
        <p:nvPicPr>
          <p:cNvPr id="5" name="Picture 4"/>
          <p:cNvPicPr/>
          <p:nvPr/>
        </p:nvPicPr>
        <p:blipFill rotWithShape="1">
          <a:blip r:embed="rId3" cstate="print">
            <a:extLst>
              <a:ext uri="{28A0092B-C50C-407E-A947-70E740481C1C}">
                <a14:useLocalDpi xmlns:a14="http://schemas.microsoft.com/office/drawing/2010/main" val="0"/>
              </a:ext>
            </a:extLst>
          </a:blip>
          <a:srcRect l="2405" t="39639" r="2661" b="2670"/>
          <a:stretch/>
        </p:blipFill>
        <p:spPr bwMode="auto">
          <a:xfrm>
            <a:off x="1259632" y="1412776"/>
            <a:ext cx="6000750" cy="2817495"/>
          </a:xfrm>
          <a:prstGeom prst="rect">
            <a:avLst/>
          </a:prstGeom>
          <a:ln>
            <a:noFill/>
          </a:ln>
          <a:extLst>
            <a:ext uri="{53640926-AAD7-44D8-BBD7-CCE9431645EC}">
              <a14:shadowObscured xmlns:a14="http://schemas.microsoft.com/office/drawing/2010/main"/>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pPr>
            <a:r>
              <a:rPr lang="en-US" altLang="en-US" sz="2800" dirty="0">
                <a:solidFill>
                  <a:srgbClr val="1F497D"/>
                </a:solidFill>
                <a:ea typeface="Microsoft YaHei" panose="020B0503020204020204" pitchFamily="34" charset="-122"/>
              </a:rPr>
              <a:t>Background</a:t>
            </a:r>
            <a:r>
              <a:rPr lang="en-US" altLang="en-US" sz="3200" dirty="0">
                <a:solidFill>
                  <a:srgbClr val="1F497D"/>
                </a:solidFill>
                <a:ea typeface="Microsoft YaHei" panose="020B0503020204020204" pitchFamily="34" charset="-122"/>
              </a:rPr>
              <a:t>:</a:t>
            </a:r>
          </a:p>
          <a:p>
            <a:pPr>
              <a:buClrTx/>
              <a:buFontTx/>
              <a:buNone/>
            </a:pPr>
            <a:r>
              <a:rPr lang="en-US" altLang="en-US" sz="2800" b="1" dirty="0" smtClean="0">
                <a:solidFill>
                  <a:srgbClr val="1F497D"/>
                </a:solidFill>
                <a:ea typeface="Microsoft YaHei" panose="020B0503020204020204" pitchFamily="34" charset="-122"/>
              </a:rPr>
              <a:t>Introduction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The potential of VHR aerial imagery for quantitative remote sensing is limited by unwanted radiometric variation over temporal and spatial extents. </a:t>
            </a:r>
          </a:p>
          <a:p>
            <a:pPr marL="285750" indent="-285750">
              <a:spcBef>
                <a:spcPts val="450"/>
              </a:spcBef>
              <a:buClr>
                <a:srgbClr val="4F81BD"/>
              </a:buClr>
              <a:buSzPct val="85000"/>
              <a:buFont typeface="Arial" panose="020B0604020202020204" pitchFamily="34" charset="0"/>
              <a:buChar char="•"/>
            </a:pPr>
            <a:r>
              <a:rPr lang="en-GB" dirty="0" smtClean="0"/>
              <a:t>Accurate </a:t>
            </a:r>
            <a:r>
              <a:rPr lang="en-GB" dirty="0"/>
              <a:t>geometric calibration </a:t>
            </a:r>
            <a:r>
              <a:rPr lang="en-GB" dirty="0" smtClean="0"/>
              <a:t>techniques are </a:t>
            </a:r>
            <a:r>
              <a:rPr lang="en-GB" dirty="0"/>
              <a:t>well </a:t>
            </a:r>
            <a:r>
              <a:rPr lang="en-GB" dirty="0" smtClean="0"/>
              <a:t>established but </a:t>
            </a:r>
            <a:r>
              <a:rPr lang="en-GB" dirty="0"/>
              <a:t>radiometric </a:t>
            </a:r>
            <a:r>
              <a:rPr lang="en-GB" dirty="0" smtClean="0"/>
              <a:t>calibration is still a challenge.</a:t>
            </a:r>
          </a:p>
          <a:p>
            <a:pPr marL="285750" indent="-285750">
              <a:spcBef>
                <a:spcPts val="450"/>
              </a:spcBef>
              <a:buClr>
                <a:srgbClr val="4F81BD"/>
              </a:buClr>
              <a:buSzPct val="85000"/>
              <a:buFont typeface="Arial" panose="020B0604020202020204" pitchFamily="34" charset="0"/>
              <a:buChar char="•"/>
            </a:pPr>
            <a:r>
              <a:rPr lang="en-GB" dirty="0"/>
              <a:t>Atmospheric influences, </a:t>
            </a:r>
            <a:r>
              <a:rPr lang="en-GB" dirty="0" smtClean="0"/>
              <a:t>bidirectional </a:t>
            </a:r>
            <a:r>
              <a:rPr lang="en-GB" dirty="0"/>
              <a:t>reflectance distribution function (BRDF) </a:t>
            </a:r>
            <a:r>
              <a:rPr lang="en-GB" dirty="0" smtClean="0"/>
              <a:t>effects and </a:t>
            </a:r>
            <a:r>
              <a:rPr lang="en-GB" dirty="0"/>
              <a:t>sensor </a:t>
            </a:r>
            <a:r>
              <a:rPr lang="en-GB" dirty="0" smtClean="0"/>
              <a:t>variations </a:t>
            </a:r>
            <a:r>
              <a:rPr lang="en-GB" dirty="0"/>
              <a:t>all contribute to radiometric variations in the imagery.  </a:t>
            </a:r>
            <a:endParaRPr lang="en-GB" dirty="0" smtClean="0"/>
          </a:p>
          <a:p>
            <a:pPr marL="285750" indent="-285750">
              <a:spcBef>
                <a:spcPts val="450"/>
              </a:spcBef>
              <a:buClr>
                <a:srgbClr val="4F81BD"/>
              </a:buClr>
              <a:buSzPct val="85000"/>
              <a:buFont typeface="Arial" panose="020B0604020202020204" pitchFamily="34" charset="0"/>
              <a:buChar char="•"/>
            </a:pPr>
            <a:r>
              <a:rPr lang="en-GB" dirty="0" smtClean="0"/>
              <a:t>Radiometric </a:t>
            </a:r>
            <a:r>
              <a:rPr lang="en-GB" dirty="0"/>
              <a:t>calibration </a:t>
            </a:r>
            <a:r>
              <a:rPr lang="en-GB" dirty="0" smtClean="0"/>
              <a:t>aims to </a:t>
            </a:r>
            <a:r>
              <a:rPr lang="en-GB" dirty="0"/>
              <a:t>reduce these unwanted variations and </a:t>
            </a:r>
            <a:r>
              <a:rPr lang="en-GB" dirty="0" smtClean="0"/>
              <a:t>obtain measurement of some physical property of the surface, like reflectance</a:t>
            </a:r>
            <a:r>
              <a:rPr lang="en-GB" dirty="0"/>
              <a:t>. </a:t>
            </a:r>
            <a:r>
              <a:rPr lang="en-GB" dirty="0" smtClean="0"/>
              <a:t> </a:t>
            </a:r>
            <a:endParaRPr lang="en-ZA" dirty="0" smtClean="0"/>
          </a:p>
          <a:p>
            <a:pPr marL="285750" indent="-285750">
              <a:spcBef>
                <a:spcPts val="450"/>
              </a:spcBef>
              <a:buClr>
                <a:srgbClr val="4F81BD"/>
              </a:buClr>
              <a:buSzPct val="85000"/>
              <a:buFont typeface="Arial" panose="020B0604020202020204" pitchFamily="34" charset="0"/>
              <a:buChar char="•"/>
            </a:pPr>
            <a:r>
              <a:rPr lang="en-ZA" altLang="en-US" dirty="0" smtClean="0">
                <a:ea typeface="Microsoft YaHei" panose="020B0503020204020204" pitchFamily="34" charset="-122"/>
              </a:rPr>
              <a:t>Radiometric calibration is a requirement for quantitative remote sensing. </a:t>
            </a:r>
          </a:p>
        </p:txBody>
      </p:sp>
    </p:spTree>
    <p:extLst>
      <p:ext uri="{BB962C8B-B14F-4D97-AF65-F5344CB8AC3E}">
        <p14:creationId xmlns:p14="http://schemas.microsoft.com/office/powerpoint/2010/main" val="10341919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r>
              <a:rPr lang="en-US" altLang="en-US" sz="2800" dirty="0" smtClean="0">
                <a:solidFill>
                  <a:srgbClr val="1F497D"/>
                </a:solidFill>
                <a:ea typeface="Microsoft YaHei" panose="020B0503020204020204" pitchFamily="34" charset="-122"/>
              </a:rPr>
              <a:t>:</a:t>
            </a:r>
          </a:p>
          <a:p>
            <a:pPr>
              <a:buClrTx/>
              <a:buFontTx/>
              <a:buNone/>
            </a:pPr>
            <a:r>
              <a:rPr lang="en-US" altLang="en-US" sz="2800" b="1" dirty="0" smtClean="0">
                <a:solidFill>
                  <a:srgbClr val="1F497D"/>
                </a:solidFill>
                <a:ea typeface="Microsoft YaHei" panose="020B0503020204020204" pitchFamily="34" charset="-122"/>
              </a:rPr>
              <a:t>BRDF and Atmospheric Correction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spcBef>
                <a:spcPts val="450"/>
              </a:spcBef>
              <a:buClr>
                <a:srgbClr val="4F81BD"/>
              </a:buClr>
              <a:buSzPct val="85000"/>
              <a:buFont typeface="Arial" panose="020B0604020202020204" pitchFamily="34" charset="0"/>
              <a:buChar char="•"/>
            </a:pPr>
            <a:r>
              <a:rPr lang="en-GB" dirty="0" smtClean="0"/>
              <a:t>BRDF effects are commonly corrected for using a kernel-based approach.</a:t>
            </a:r>
          </a:p>
          <a:p>
            <a:pPr marL="285750" indent="-285750">
              <a:spcBef>
                <a:spcPts val="450"/>
              </a:spcBef>
              <a:buClr>
                <a:srgbClr val="4F81BD"/>
              </a:buClr>
              <a:buSzPct val="85000"/>
              <a:buFont typeface="Arial" panose="020B0604020202020204" pitchFamily="34" charset="0"/>
              <a:buChar char="•"/>
            </a:pPr>
            <a:r>
              <a:rPr lang="en-GB" dirty="0" smtClean="0"/>
              <a:t>Radiometric </a:t>
            </a:r>
            <a:r>
              <a:rPr lang="en-GB" dirty="0"/>
              <a:t>transfer modelling (RTM), such as </a:t>
            </a:r>
            <a:r>
              <a:rPr lang="en-GB" dirty="0" smtClean="0"/>
              <a:t>ATCOR, </a:t>
            </a:r>
            <a:r>
              <a:rPr lang="en-GB" dirty="0"/>
              <a:t>MODTRAN </a:t>
            </a:r>
            <a:r>
              <a:rPr lang="en-GB" dirty="0" smtClean="0"/>
              <a:t>and 6S </a:t>
            </a:r>
            <a:r>
              <a:rPr lang="en-GB" dirty="0"/>
              <a:t>are used for </a:t>
            </a:r>
            <a:r>
              <a:rPr lang="en-GB" dirty="0" smtClean="0"/>
              <a:t>atmospheric </a:t>
            </a:r>
            <a:r>
              <a:rPr lang="en-GB" dirty="0"/>
              <a:t> correction</a:t>
            </a:r>
            <a:r>
              <a:rPr lang="en-GB" dirty="0" smtClean="0"/>
              <a:t>.</a:t>
            </a:r>
          </a:p>
          <a:p>
            <a:pPr marL="285750" indent="-285750">
              <a:spcBef>
                <a:spcPts val="450"/>
              </a:spcBef>
              <a:buClr>
                <a:srgbClr val="4F81BD"/>
              </a:buClr>
              <a:buSzPct val="85000"/>
              <a:buFont typeface="Arial" panose="020B0604020202020204" pitchFamily="34" charset="0"/>
              <a:buChar char="•"/>
            </a:pPr>
            <a:r>
              <a:rPr lang="en-GB" dirty="0" smtClean="0"/>
              <a:t>While </a:t>
            </a:r>
            <a:r>
              <a:rPr lang="en-GB" dirty="0"/>
              <a:t>these methods are successful on </a:t>
            </a:r>
            <a:r>
              <a:rPr lang="en-GB" dirty="0" smtClean="0"/>
              <a:t>single images, </a:t>
            </a:r>
            <a:r>
              <a:rPr lang="en-GB" dirty="0"/>
              <a:t>mosaics </a:t>
            </a:r>
            <a:r>
              <a:rPr lang="en-GB" dirty="0" smtClean="0"/>
              <a:t>consisting of many aerial </a:t>
            </a:r>
            <a:r>
              <a:rPr lang="en-GB" dirty="0"/>
              <a:t>images present new </a:t>
            </a:r>
            <a:r>
              <a:rPr lang="en-GB" dirty="0" smtClean="0"/>
              <a:t>challenges:</a:t>
            </a:r>
          </a:p>
          <a:p>
            <a:pPr marL="847725" lvl="1">
              <a:spcBef>
                <a:spcPts val="450"/>
              </a:spcBef>
              <a:buClr>
                <a:srgbClr val="4F81BD"/>
              </a:buClr>
              <a:buSzPct val="85000"/>
              <a:buFont typeface="Arial" panose="020B0604020202020204" pitchFamily="34" charset="0"/>
              <a:buChar char="•"/>
            </a:pPr>
            <a:r>
              <a:rPr lang="en-GB" dirty="0" smtClean="0"/>
              <a:t>Large </a:t>
            </a:r>
            <a:r>
              <a:rPr lang="en-GB" dirty="0"/>
              <a:t>view </a:t>
            </a:r>
            <a:r>
              <a:rPr lang="en-GB" dirty="0" smtClean="0"/>
              <a:t>angles.</a:t>
            </a:r>
          </a:p>
          <a:p>
            <a:pPr marL="847725" lvl="1">
              <a:spcBef>
                <a:spcPts val="450"/>
              </a:spcBef>
              <a:buClr>
                <a:srgbClr val="4F81BD"/>
              </a:buClr>
              <a:buSzPct val="85000"/>
              <a:buFont typeface="Arial" panose="020B0604020202020204" pitchFamily="34" charset="0"/>
              <a:buChar char="•"/>
            </a:pPr>
            <a:r>
              <a:rPr lang="en-GB" dirty="0" smtClean="0"/>
              <a:t>Multi-day campaigns.</a:t>
            </a:r>
          </a:p>
          <a:p>
            <a:pPr marL="847725" lvl="1">
              <a:spcBef>
                <a:spcPts val="450"/>
              </a:spcBef>
              <a:buClr>
                <a:srgbClr val="4F81BD"/>
              </a:buClr>
              <a:buSzPct val="85000"/>
              <a:buFont typeface="Arial" panose="020B0604020202020204" pitchFamily="34" charset="0"/>
              <a:buChar char="•"/>
            </a:pPr>
            <a:r>
              <a:rPr lang="en-GB" dirty="0" smtClean="0"/>
              <a:t>Each </a:t>
            </a:r>
            <a:r>
              <a:rPr lang="en-GB" dirty="0"/>
              <a:t>land cover </a:t>
            </a:r>
            <a:r>
              <a:rPr lang="en-GB" dirty="0" smtClean="0"/>
              <a:t>has </a:t>
            </a:r>
            <a:r>
              <a:rPr lang="en-GB" dirty="0"/>
              <a:t>its own unique </a:t>
            </a:r>
            <a:r>
              <a:rPr lang="en-GB" dirty="0" smtClean="0"/>
              <a:t>BRDF.</a:t>
            </a:r>
          </a:p>
          <a:p>
            <a:pPr marL="847725" lvl="1">
              <a:spcBef>
                <a:spcPts val="450"/>
              </a:spcBef>
              <a:buClr>
                <a:srgbClr val="4F81BD"/>
              </a:buClr>
              <a:buSzPct val="85000"/>
              <a:buFont typeface="Arial" panose="020B0604020202020204" pitchFamily="34" charset="0"/>
              <a:buChar char="•"/>
            </a:pPr>
            <a:r>
              <a:rPr lang="en-GB" dirty="0" smtClean="0"/>
              <a:t>Complexity and computation time.</a:t>
            </a:r>
          </a:p>
          <a:p>
            <a:pPr marL="847725" lvl="1">
              <a:spcBef>
                <a:spcPts val="450"/>
              </a:spcBef>
              <a:buClr>
                <a:srgbClr val="4F81BD"/>
              </a:buClr>
              <a:buSzPct val="85000"/>
              <a:buFont typeface="Arial" panose="020B0604020202020204" pitchFamily="34" charset="0"/>
              <a:buChar char="•"/>
            </a:pPr>
            <a:r>
              <a:rPr lang="en-GB" dirty="0" smtClean="0"/>
              <a:t>Availability of atmospheric measurements.</a:t>
            </a:r>
          </a:p>
          <a:p>
            <a:endParaRPr lang="en-GB" dirty="0" smtClean="0"/>
          </a:p>
          <a:p>
            <a:pPr marL="285750" indent="-285750">
              <a:spcBef>
                <a:spcPts val="450"/>
              </a:spcBef>
              <a:buClr>
                <a:srgbClr val="4F81BD"/>
              </a:buClr>
              <a:buSzPct val="85000"/>
              <a:buFont typeface="Arial" panose="020B0604020202020204" pitchFamily="34" charset="0"/>
              <a:buChar char="•"/>
            </a:pPr>
            <a:endParaRPr lang="en-GB" dirty="0" smtClean="0"/>
          </a:p>
          <a:p>
            <a:pPr marL="285750" indent="-285750">
              <a:spcBef>
                <a:spcPts val="450"/>
              </a:spcBef>
              <a:buClr>
                <a:srgbClr val="4F81BD"/>
              </a:buClr>
              <a:buSzPct val="85000"/>
              <a:buFont typeface="Arial" panose="020B0604020202020204" pitchFamily="34" charset="0"/>
              <a:buChar char="•"/>
            </a:pPr>
            <a:endParaRPr lang="en-GB" altLang="en-US" dirty="0">
              <a:ea typeface="Microsoft YaHei" panose="020B0503020204020204" pitchFamily="34" charset="-122"/>
            </a:endParaRPr>
          </a:p>
        </p:txBody>
      </p:sp>
      <p:pic>
        <p:nvPicPr>
          <p:cNvPr id="4" name="Picture 3"/>
          <p:cNvPicPr>
            <a:picLocks noChangeAspect="1"/>
          </p:cNvPicPr>
          <p:nvPr/>
        </p:nvPicPr>
        <p:blipFill>
          <a:blip r:embed="rId3"/>
          <a:stretch>
            <a:fillRect/>
          </a:stretch>
        </p:blipFill>
        <p:spPr>
          <a:xfrm>
            <a:off x="5508104" y="2996952"/>
            <a:ext cx="2993162" cy="3477351"/>
          </a:xfrm>
          <a:prstGeom prst="rect">
            <a:avLst/>
          </a:prstGeom>
        </p:spPr>
      </p:pic>
    </p:spTree>
    <p:extLst>
      <p:ext uri="{BB962C8B-B14F-4D97-AF65-F5344CB8AC3E}">
        <p14:creationId xmlns:p14="http://schemas.microsoft.com/office/powerpoint/2010/main" val="35533161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p>
          <a:p>
            <a:pPr>
              <a:buClrTx/>
              <a:buFontTx/>
              <a:buNone/>
            </a:pPr>
            <a:r>
              <a:rPr lang="en-US" altLang="en-US" sz="2800" b="1" dirty="0" smtClean="0">
                <a:solidFill>
                  <a:srgbClr val="1F497D"/>
                </a:solidFill>
                <a:ea typeface="Microsoft YaHei" panose="020B0503020204020204" pitchFamily="34" charset="-122"/>
              </a:rPr>
              <a:t>Calibration of Aerial Image Mosaics</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A number of methods targeting aerial imagery have been recently developed.  </a:t>
            </a:r>
          </a:p>
          <a:p>
            <a:pPr marL="285750" indent="-285750">
              <a:buFont typeface="Arial" panose="020B0604020202020204" pitchFamily="34" charset="0"/>
              <a:buChar char="•"/>
            </a:pPr>
            <a:r>
              <a:rPr lang="en-GB" dirty="0" smtClean="0"/>
              <a:t>All based on matching overlapping areas of adjacent images and use simplified models of atmospheric and BRDF effects.  </a:t>
            </a:r>
          </a:p>
          <a:p>
            <a:pPr marL="285750" indent="-285750">
              <a:buFont typeface="Arial" panose="020B0604020202020204" pitchFamily="34" charset="0"/>
              <a:buChar char="•"/>
            </a:pPr>
            <a:r>
              <a:rPr lang="en-ZA" altLang="en-US" dirty="0" smtClean="0"/>
              <a:t>Computationally time consuming and complex to implement.</a:t>
            </a:r>
          </a:p>
          <a:p>
            <a:pPr marL="285750" indent="-285750">
              <a:buFont typeface="Arial" panose="020B0604020202020204" pitchFamily="34" charset="0"/>
              <a:buChar char="•"/>
            </a:pPr>
            <a:r>
              <a:rPr lang="en-GB" dirty="0" smtClean="0"/>
              <a:t>Known ground references are needed to achieve transformation to absolute surface reflectance.</a:t>
            </a:r>
            <a:endParaRPr lang="en-GB" altLang="en-US" dirty="0">
              <a:ea typeface="Microsoft YaHei" panose="020B0503020204020204" pitchFamily="34" charset="-122"/>
            </a:endParaRPr>
          </a:p>
        </p:txBody>
      </p:sp>
    </p:spTree>
    <p:extLst>
      <p:ext uri="{BB962C8B-B14F-4D97-AF65-F5344CB8AC3E}">
        <p14:creationId xmlns:p14="http://schemas.microsoft.com/office/powerpoint/2010/main" val="11304354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476672"/>
            <a:ext cx="8229600" cy="807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cs typeface="Arial" panose="020B0604020202020204" pitchFamily="34" charset="0"/>
              </a:defRPr>
            </a:lvl9pPr>
          </a:lstStyle>
          <a:p>
            <a:pPr>
              <a:buClrTx/>
              <a:buFontTx/>
              <a:buNone/>
            </a:pPr>
            <a:r>
              <a:rPr lang="en-US" altLang="en-US" sz="2400" dirty="0" smtClean="0">
                <a:solidFill>
                  <a:srgbClr val="1F497D"/>
                </a:solidFill>
                <a:ea typeface="Microsoft YaHei" panose="020B0503020204020204" pitchFamily="34" charset="-122"/>
              </a:rPr>
              <a:t>Background:</a:t>
            </a:r>
          </a:p>
          <a:p>
            <a:pPr>
              <a:buClrTx/>
              <a:buFontTx/>
              <a:buNone/>
            </a:pPr>
            <a:r>
              <a:rPr lang="en-US" altLang="en-US" sz="2800" b="1" dirty="0" smtClean="0">
                <a:solidFill>
                  <a:srgbClr val="1F497D"/>
                </a:solidFill>
                <a:ea typeface="Microsoft YaHei" panose="020B0503020204020204" pitchFamily="34" charset="-122"/>
              </a:rPr>
              <a:t>Cross Calibration</a:t>
            </a:r>
            <a:endParaRPr lang="en-US" altLang="en-US" sz="2800" b="1" dirty="0">
              <a:solidFill>
                <a:srgbClr val="1F497D"/>
              </a:solidFill>
              <a:ea typeface="Microsoft YaHei" panose="020B0503020204020204" pitchFamily="34" charset="-122"/>
            </a:endParaRPr>
          </a:p>
        </p:txBody>
      </p:sp>
      <p:sp>
        <p:nvSpPr>
          <p:cNvPr id="9218" name="Text Box 2"/>
          <p:cNvSpPr txBox="1">
            <a:spLocks noChangeArrowheads="1"/>
          </p:cNvSpPr>
          <p:nvPr/>
        </p:nvSpPr>
        <p:spPr bwMode="auto">
          <a:xfrm>
            <a:off x="457200" y="1600200"/>
            <a:ext cx="8229600" cy="470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180975" indent="-180975">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Calibri" panose="020F0502020204030204" pitchFamily="34" charset="0"/>
                <a:cs typeface="Arial" panose="020B0604020202020204" pitchFamily="34" charset="0"/>
              </a:defRPr>
            </a:lvl9pPr>
          </a:lstStyle>
          <a:p>
            <a:pPr marL="285750" indent="-285750">
              <a:buFont typeface="Arial" panose="020B0604020202020204" pitchFamily="34" charset="0"/>
              <a:buChar char="•"/>
            </a:pPr>
            <a:r>
              <a:rPr lang="en-GB" dirty="0" smtClean="0"/>
              <a:t>Cross calibration is a technique of calibrating a satellite sensor using the measurements of a well-calibrated reference sensor</a:t>
            </a:r>
            <a:r>
              <a:rPr lang="en-GB" dirty="0"/>
              <a:t>. The need for ground measurements is avoided</a:t>
            </a:r>
            <a:r>
              <a:rPr lang="en-GB" dirty="0" smtClean="0"/>
              <a:t>.</a:t>
            </a:r>
          </a:p>
          <a:p>
            <a:pPr marL="285750" indent="-285750">
              <a:buFont typeface="Arial" panose="020B0604020202020204" pitchFamily="34" charset="0"/>
              <a:buChar char="•"/>
            </a:pPr>
            <a:r>
              <a:rPr lang="en-GB" dirty="0"/>
              <a:t>A linear calibration model is </a:t>
            </a:r>
            <a:r>
              <a:rPr lang="en-GB" dirty="0" smtClean="0"/>
              <a:t>fitted </a:t>
            </a:r>
            <a:r>
              <a:rPr lang="en-GB" dirty="0"/>
              <a:t>between </a:t>
            </a:r>
            <a:r>
              <a:rPr lang="en-GB" dirty="0" smtClean="0"/>
              <a:t>actual </a:t>
            </a:r>
            <a:r>
              <a:rPr lang="en-GB" dirty="0" err="1" smtClean="0"/>
              <a:t>uncalibrated</a:t>
            </a:r>
            <a:r>
              <a:rPr lang="en-GB" dirty="0" smtClean="0"/>
              <a:t> </a:t>
            </a:r>
            <a:r>
              <a:rPr lang="en-GB" dirty="0"/>
              <a:t>and simulated </a:t>
            </a:r>
            <a:r>
              <a:rPr lang="en-GB" dirty="0" smtClean="0"/>
              <a:t>reference sensor </a:t>
            </a:r>
            <a:r>
              <a:rPr lang="en-GB" dirty="0"/>
              <a:t>measurements</a:t>
            </a:r>
            <a:r>
              <a:rPr lang="en-GB" dirty="0" smtClean="0"/>
              <a:t>.</a:t>
            </a:r>
          </a:p>
          <a:p>
            <a:pPr marL="285750" indent="-285750">
              <a:buFont typeface="Arial" panose="020B0604020202020204" pitchFamily="34" charset="0"/>
              <a:buChar char="•"/>
            </a:pPr>
            <a:r>
              <a:rPr lang="en-GB" dirty="0" smtClean="0"/>
              <a:t>A number of </a:t>
            </a:r>
            <a:r>
              <a:rPr lang="en-GB" dirty="0"/>
              <a:t>investigations </a:t>
            </a:r>
            <a:r>
              <a:rPr lang="en-GB" dirty="0" smtClean="0"/>
              <a:t>have reported success with this approach </a:t>
            </a:r>
            <a:r>
              <a:rPr lang="en-GB" dirty="0"/>
              <a:t>(Gao et al. 2013; Kamei et al. 2012; Li, Yang &amp; Wang 2012; Jiang &amp; Li </a:t>
            </a:r>
            <a:r>
              <a:rPr lang="en-GB" dirty="0" smtClean="0"/>
              <a:t>2009).</a:t>
            </a:r>
          </a:p>
          <a:p>
            <a:pPr marL="285750" indent="-285750">
              <a:buFont typeface="Arial" panose="020B0604020202020204" pitchFamily="34" charset="0"/>
              <a:buChar char="•"/>
            </a:pPr>
            <a:r>
              <a:rPr lang="en-GB" dirty="0" smtClean="0"/>
              <a:t>Reference </a:t>
            </a:r>
            <a:r>
              <a:rPr lang="en-GB" dirty="0"/>
              <a:t>satellite image </a:t>
            </a:r>
            <a:r>
              <a:rPr lang="en-GB" dirty="0" smtClean="0"/>
              <a:t>should </a:t>
            </a:r>
            <a:r>
              <a:rPr lang="en-GB" dirty="0"/>
              <a:t>be </a:t>
            </a:r>
            <a:r>
              <a:rPr lang="en-GB" dirty="0" smtClean="0"/>
              <a:t>concurrent, collocated </a:t>
            </a:r>
            <a:r>
              <a:rPr lang="en-GB" dirty="0"/>
              <a:t>and spectrally similar to the </a:t>
            </a:r>
            <a:r>
              <a:rPr lang="en-GB" dirty="0" err="1"/>
              <a:t>uncalibrated</a:t>
            </a:r>
            <a:r>
              <a:rPr lang="en-GB" dirty="0"/>
              <a:t> </a:t>
            </a:r>
            <a:r>
              <a:rPr lang="en-GB" dirty="0" smtClean="0"/>
              <a:t>image. Desert regions are favoured (Liu et al. 2004).</a:t>
            </a:r>
          </a:p>
          <a:p>
            <a:pPr marL="285750" indent="-285750">
              <a:buFont typeface="Arial" panose="020B0604020202020204" pitchFamily="34" charset="0"/>
              <a:buChar char="•"/>
            </a:pPr>
            <a:endParaRPr lang="en-ZA" dirty="0"/>
          </a:p>
          <a:p>
            <a:endParaRPr lang="en-GB" dirty="0" smtClean="0"/>
          </a:p>
          <a:p>
            <a:endParaRPr lang="en-GB" altLang="en-US" dirty="0">
              <a:ea typeface="Microsoft YaHei" panose="020B0503020204020204" pitchFamily="34" charset="-122"/>
            </a:endParaRPr>
          </a:p>
        </p:txBody>
      </p:sp>
    </p:spTree>
    <p:extLst>
      <p:ext uri="{BB962C8B-B14F-4D97-AF65-F5344CB8AC3E}">
        <p14:creationId xmlns:p14="http://schemas.microsoft.com/office/powerpoint/2010/main" val="17702302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2454</TotalTime>
  <Words>2856</Words>
  <Application>Microsoft Office PowerPoint</Application>
  <PresentationFormat>On-screen Show (4:3)</PresentationFormat>
  <Paragraphs>317</Paragraphs>
  <Slides>27</Slides>
  <Notes>27</Notes>
  <HiddenSlides>13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Microsoft YaHei</vt:lpstr>
      <vt:lpstr>Arial</vt:lpstr>
      <vt:lpstr>Calibri</vt:lpstr>
      <vt:lpstr>Cambria Math</vt:lpstr>
      <vt:lpstr>Segoe UI</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Very High Resolution Remote Sensing of Portulacaria afra Canopy Cover</dc:title>
  <dc:creator>Harris, Dugal</dc:creator>
  <cp:lastModifiedBy>dugalh</cp:lastModifiedBy>
  <cp:revision>304</cp:revision>
  <cp:lastPrinted>1601-01-01T00:00:00Z</cp:lastPrinted>
  <dcterms:created xsi:type="dcterms:W3CDTF">2006-08-16T00:00:00Z</dcterms:created>
  <dcterms:modified xsi:type="dcterms:W3CDTF">2017-12-19T07:27:47Z</dcterms:modified>
</cp:coreProperties>
</file>